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activeX/activeX1.xml" ContentType="application/vnd.ms-office.activeX+xml"/>
  <Override PartName="/ppt/activeX/activeX1.bin" ContentType="application/vnd.ms-office.activeX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79" r:id="rId1"/>
    <p:sldMasterId id="2147483659" r:id="rId2"/>
    <p:sldMasterId id="2147483669" r:id="rId3"/>
  </p:sldMasterIdLst>
  <p:notesMasterIdLst>
    <p:notesMasterId r:id="rId63"/>
  </p:notesMasterIdLst>
  <p:sldIdLst>
    <p:sldId id="711" r:id="rId4"/>
    <p:sldId id="753" r:id="rId5"/>
    <p:sldId id="754" r:id="rId6"/>
    <p:sldId id="755" r:id="rId7"/>
    <p:sldId id="756" r:id="rId8"/>
    <p:sldId id="758" r:id="rId9"/>
    <p:sldId id="760" r:id="rId10"/>
    <p:sldId id="762" r:id="rId11"/>
    <p:sldId id="763" r:id="rId12"/>
    <p:sldId id="764" r:id="rId13"/>
    <p:sldId id="765" r:id="rId14"/>
    <p:sldId id="766" r:id="rId15"/>
    <p:sldId id="767" r:id="rId16"/>
    <p:sldId id="768" r:id="rId17"/>
    <p:sldId id="769" r:id="rId18"/>
    <p:sldId id="770" r:id="rId19"/>
    <p:sldId id="771" r:id="rId20"/>
    <p:sldId id="772" r:id="rId21"/>
    <p:sldId id="773" r:id="rId22"/>
    <p:sldId id="774" r:id="rId23"/>
    <p:sldId id="776" r:id="rId24"/>
    <p:sldId id="777" r:id="rId25"/>
    <p:sldId id="778" r:id="rId26"/>
    <p:sldId id="779" r:id="rId27"/>
    <p:sldId id="780" r:id="rId28"/>
    <p:sldId id="781" r:id="rId29"/>
    <p:sldId id="782" r:id="rId30"/>
    <p:sldId id="783" r:id="rId31"/>
    <p:sldId id="784" r:id="rId32"/>
    <p:sldId id="785" r:id="rId33"/>
    <p:sldId id="786" r:id="rId34"/>
    <p:sldId id="787" r:id="rId35"/>
    <p:sldId id="788" r:id="rId36"/>
    <p:sldId id="790" r:id="rId37"/>
    <p:sldId id="791" r:id="rId38"/>
    <p:sldId id="792" r:id="rId39"/>
    <p:sldId id="793" r:id="rId40"/>
    <p:sldId id="794" r:id="rId41"/>
    <p:sldId id="795" r:id="rId42"/>
    <p:sldId id="796" r:id="rId43"/>
    <p:sldId id="797" r:id="rId44"/>
    <p:sldId id="798" r:id="rId45"/>
    <p:sldId id="799" r:id="rId46"/>
    <p:sldId id="801" r:id="rId47"/>
    <p:sldId id="802" r:id="rId48"/>
    <p:sldId id="803" r:id="rId49"/>
    <p:sldId id="804" r:id="rId50"/>
    <p:sldId id="805" r:id="rId51"/>
    <p:sldId id="806" r:id="rId52"/>
    <p:sldId id="824" r:id="rId53"/>
    <p:sldId id="807" r:id="rId54"/>
    <p:sldId id="808" r:id="rId55"/>
    <p:sldId id="809" r:id="rId56"/>
    <p:sldId id="810" r:id="rId57"/>
    <p:sldId id="811" r:id="rId58"/>
    <p:sldId id="812" r:id="rId59"/>
    <p:sldId id="815" r:id="rId60"/>
    <p:sldId id="816" r:id="rId61"/>
    <p:sldId id="817" r:id="rId62"/>
  </p:sldIdLst>
  <p:sldSz cx="9144000" cy="5143500" type="screen16x9"/>
  <p:notesSz cx="6858000" cy="9313863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ヒラギノ角ゴ Pro W3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ヒラギノ角ゴ Pro W3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ヒラギノ角ゴ Pro W3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ヒラギノ角ゴ Pro W3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ヒラギノ角ゴ Pro W3"/>
        <a:cs typeface="Arial" charset="0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ヒラギノ角ゴ Pro W3"/>
        <a:cs typeface="Arial" charset="0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ヒラギノ角ゴ Pro W3"/>
        <a:cs typeface="Arial" charset="0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ヒラギノ角ゴ Pro W3"/>
        <a:cs typeface="Arial" charset="0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ヒラギノ角ゴ Pro W3"/>
        <a:cs typeface="Arial" charset="0"/>
      </a:defRPr>
    </a:lvl9pPr>
  </p:defaultTextStyle>
  <p:extLst>
    <p:ext uri="{521415D9-36F7-43E2-AB2F-B90AF26B5E84}">
      <p14:sectionLst xmlns:p14="http://schemas.microsoft.com/office/powerpoint/2010/main">
        <p14:section name="Untitled Section" id="{3540F3E4-3A56-594D-A98C-62123F4F527F}">
          <p14:sldIdLst>
            <p14:sldId id="711"/>
            <p14:sldId id="753"/>
            <p14:sldId id="754"/>
            <p14:sldId id="755"/>
            <p14:sldId id="756"/>
            <p14:sldId id="758"/>
            <p14:sldId id="760"/>
            <p14:sldId id="762"/>
            <p14:sldId id="763"/>
            <p14:sldId id="764"/>
            <p14:sldId id="765"/>
            <p14:sldId id="766"/>
            <p14:sldId id="767"/>
            <p14:sldId id="768"/>
            <p14:sldId id="769"/>
            <p14:sldId id="770"/>
            <p14:sldId id="771"/>
            <p14:sldId id="772"/>
            <p14:sldId id="773"/>
            <p14:sldId id="774"/>
            <p14:sldId id="776"/>
            <p14:sldId id="777"/>
            <p14:sldId id="778"/>
            <p14:sldId id="779"/>
            <p14:sldId id="780"/>
            <p14:sldId id="781"/>
            <p14:sldId id="782"/>
            <p14:sldId id="783"/>
            <p14:sldId id="784"/>
            <p14:sldId id="785"/>
            <p14:sldId id="786"/>
            <p14:sldId id="787"/>
            <p14:sldId id="788"/>
            <p14:sldId id="790"/>
            <p14:sldId id="791"/>
            <p14:sldId id="792"/>
            <p14:sldId id="793"/>
            <p14:sldId id="794"/>
            <p14:sldId id="795"/>
            <p14:sldId id="796"/>
            <p14:sldId id="797"/>
            <p14:sldId id="798"/>
            <p14:sldId id="799"/>
            <p14:sldId id="801"/>
            <p14:sldId id="802"/>
            <p14:sldId id="803"/>
            <p14:sldId id="804"/>
            <p14:sldId id="805"/>
            <p14:sldId id="806"/>
            <p14:sldId id="824"/>
            <p14:sldId id="807"/>
            <p14:sldId id="808"/>
            <p14:sldId id="809"/>
            <p14:sldId id="810"/>
            <p14:sldId id="811"/>
            <p14:sldId id="812"/>
            <p14:sldId id="815"/>
            <p14:sldId id="816"/>
            <p14:sldId id="81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notes" clrMode="bw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F5700"/>
    <a:srgbClr val="C6531F"/>
    <a:srgbClr val="C01338"/>
    <a:srgbClr val="C00000"/>
    <a:srgbClr val="79C82A"/>
    <a:srgbClr val="DE7E7A"/>
    <a:srgbClr val="D61C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750" autoAdjust="0"/>
    <p:restoredTop sz="90955" autoAdjust="0"/>
  </p:normalViewPr>
  <p:slideViewPr>
    <p:cSldViewPr>
      <p:cViewPr varScale="1">
        <p:scale>
          <a:sx n="91" d="100"/>
          <a:sy n="91" d="100"/>
        </p:scale>
        <p:origin x="556" y="4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0" d="100"/>
        <a:sy n="150" d="100"/>
      </p:scale>
      <p:origin x="0" y="-2759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theme" Target="theme/theme1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presProps" Target="presProp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tableStyles" Target="tableStyles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/Relationships>
</file>

<file path=ppt/activeX/_rels/activeX1.xml.rels><?xml version="1.0" encoding="UTF-8" standalone="yes"?>
<Relationships xmlns="http://schemas.openxmlformats.org/package/2006/relationships"><Relationship Id="rId1" Type="http://schemas.microsoft.com/office/2006/relationships/activeXControlBinary" Target="activeX1.bin"/></Relationships>
</file>

<file path=ppt/activeX/activeX1.xml><?xml version="1.0" encoding="utf-8"?>
<ax:ocx xmlns:ax="http://schemas.microsoft.com/office/2006/activeX" xmlns:r="http://schemas.openxmlformats.org/officeDocument/2006/relationships" ax:classid="{D27CDB6E-AE6D-11CF-96B8-444553540000}" ax:persistence="persistStorage" r:id="rId1"/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656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32" tIns="45666" rIns="91332" bIns="45666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Calibri" panose="020F0502020204030204" pitchFamily="34" charset="0"/>
                <a:cs typeface="ヒラギノ角ゴ Pro W3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656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32" tIns="45666" rIns="91332" bIns="45666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Calibri" panose="020F0502020204030204" pitchFamily="34" charset="0"/>
                <a:cs typeface="ヒラギノ角ゴ Pro W3"/>
              </a:defRPr>
            </a:lvl1pPr>
          </a:lstStyle>
          <a:p>
            <a:pPr>
              <a:defRPr/>
            </a:pPr>
            <a:fld id="{F6FD56A5-6355-4B13-B783-7CC5477550B3}" type="datetimeFigureOut">
              <a:rPr lang="en-US" smtClean="0"/>
              <a:pPr>
                <a:defRPr/>
              </a:pPr>
              <a:t>9/15/2024</a:t>
            </a:fld>
            <a:endParaRPr lang="en-US" dirty="0"/>
          </a:p>
        </p:txBody>
      </p:sp>
      <p:sp>
        <p:nvSpPr>
          <p:cNvPr id="1638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27025" y="700088"/>
            <a:ext cx="6203950" cy="349091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458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424085"/>
            <a:ext cx="5486400" cy="4191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32" tIns="45666" rIns="91332" bIns="4566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458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46554"/>
            <a:ext cx="2971800" cy="4656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32" tIns="45666" rIns="91332" bIns="45666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Calibri" panose="020F0502020204030204" pitchFamily="34" charset="0"/>
                <a:cs typeface="ヒラギノ角ゴ Pro W3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2458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846554"/>
            <a:ext cx="2971800" cy="4656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32" tIns="45666" rIns="91332" bIns="45666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Calibri" panose="020F0502020204030204" pitchFamily="34" charset="0"/>
                <a:cs typeface="ヒラギノ角ゴ Pro W3"/>
              </a:defRPr>
            </a:lvl1pPr>
          </a:lstStyle>
          <a:p>
            <a:pPr>
              <a:defRPr/>
            </a:pPr>
            <a:fld id="{6E074355-CE0D-4C68-A6CB-C364ED71B33B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909795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E074355-CE0D-4C68-A6CB-C364ED71B33B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7999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343"/>
            <a:ext cx="7772400" cy="1102995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5613310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49028"/>
            <a:ext cx="4038600" cy="310872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49028"/>
            <a:ext cx="4038600" cy="310872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40437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20688" y="641510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3575050" y="920884"/>
            <a:ext cx="5111750" cy="4051166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2"/>
          </p:nvPr>
        </p:nvSpPr>
        <p:spPr>
          <a:xfrm>
            <a:off x="420688" y="1601629"/>
            <a:ext cx="3008313" cy="314182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490217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792288" y="3829050"/>
            <a:ext cx="5486400" cy="42576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85800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254817"/>
            <a:ext cx="5486400" cy="60293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267081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457200"/>
            <a:ext cx="6347714" cy="9906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0A54F-A5F7-4C66-B990-A448CA919435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547719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08360"/>
            <a:ext cx="7772400" cy="8572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914400" y="1200150"/>
            <a:ext cx="3810000" cy="33980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76800" y="1200150"/>
            <a:ext cx="3810000" cy="33980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0AA2D23-569C-4597-ADC3-11A7A62C5A0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006084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09E5-C299-44E2-9EBA-312A39051B38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1915090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OverObj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08360"/>
            <a:ext cx="7772400" cy="8572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914400" y="1200151"/>
            <a:ext cx="7772400" cy="16418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" y="2956322"/>
            <a:ext cx="7772400" cy="16418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75F38EB-C495-4E22-BEBB-697F81FC8D6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4533105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chart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08360"/>
            <a:ext cx="7772400" cy="8572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hart Placeholder 2"/>
          <p:cNvSpPr>
            <a:spLocks noGrp="1"/>
          </p:cNvSpPr>
          <p:nvPr>
            <p:ph type="chart" idx="1"/>
          </p:nvPr>
        </p:nvSpPr>
        <p:spPr>
          <a:xfrm>
            <a:off x="914400" y="1200150"/>
            <a:ext cx="7772400" cy="3398044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F0FE47B-0B5A-4AF1-A182-9FE1DCB81EE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2837854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AndClipArt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08360"/>
            <a:ext cx="7772400" cy="8572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914400" y="1200150"/>
            <a:ext cx="3810000" cy="33980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4876800" y="1200150"/>
            <a:ext cx="3810000" cy="3398044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9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2B4E640-68A5-4D35-B0DE-C8B7A797873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7042963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Only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914400" y="208360"/>
            <a:ext cx="7772400" cy="43898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Rectangle 7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C444BD-F598-4851-A08D-80827F075C4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504095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8229600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37360"/>
            <a:ext cx="8229600" cy="294894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307834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>
                <a:latin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859884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74470"/>
            <a:ext cx="4038600" cy="301752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74470"/>
            <a:ext cx="4038600" cy="301752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067509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688" y="641510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920884"/>
            <a:ext cx="5111750" cy="4051166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20688" y="1601629"/>
            <a:ext cx="3008313" cy="314182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369644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829050"/>
            <a:ext cx="5486400" cy="42576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85800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254817"/>
            <a:ext cx="5486400" cy="60293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361384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969085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77478"/>
            <a:ext cx="8229600" cy="8572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71650"/>
            <a:ext cx="8229600" cy="2914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775015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>
                <a:latin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  <a:latin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791588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9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8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1.xml"/><Relationship Id="rId15" Type="http://schemas.openxmlformats.org/officeDocument/2006/relationships/image" Target="../media/image3.jpg"/><Relationship Id="rId10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Relationship Id="rId1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7"/>
          <p:cNvSpPr>
            <a:spLocks noGrp="1"/>
          </p:cNvSpPr>
          <p:nvPr>
            <p:ph type="title"/>
          </p:nvPr>
        </p:nvSpPr>
        <p:spPr>
          <a:xfrm>
            <a:off x="495300" y="1200150"/>
            <a:ext cx="7886700" cy="1752600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/>
          <a:p>
            <a:r>
              <a:rPr lang="en-US" dirty="0"/>
              <a:t>Insert your</a:t>
            </a:r>
            <a:br>
              <a:rPr lang="en-US" dirty="0"/>
            </a:br>
            <a:r>
              <a:rPr lang="en-US" dirty="0"/>
              <a:t>headline here</a:t>
            </a:r>
            <a:br>
              <a:rPr lang="en-US" dirty="0"/>
            </a:br>
            <a:r>
              <a:rPr lang="en-US" dirty="0"/>
              <a:t>up to 3 lines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idx="1"/>
          </p:nvPr>
        </p:nvSpPr>
        <p:spPr>
          <a:xfrm>
            <a:off x="495300" y="3333749"/>
            <a:ext cx="7886700" cy="4572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Insert your subtitle or any additional description text here up to</a:t>
            </a:r>
            <a:br>
              <a:rPr lang="en-US" dirty="0"/>
            </a:br>
            <a:r>
              <a:rPr lang="en-US" dirty="0"/>
              <a:t>two lines of text or you can delete this text box</a:t>
            </a:r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628650" y="3105150"/>
            <a:ext cx="561975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9"/>
          <p:cNvSpPr txBox="1">
            <a:spLocks/>
          </p:cNvSpPr>
          <p:nvPr userDrawn="1"/>
        </p:nvSpPr>
        <p:spPr>
          <a:xfrm>
            <a:off x="490384" y="4171949"/>
            <a:ext cx="7886700" cy="45720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600" b="0" i="0" kern="12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50000"/>
              </a:lnSpc>
              <a:spcAft>
                <a:spcPts val="0"/>
              </a:spcAft>
            </a:pPr>
            <a:r>
              <a:rPr lang="en-US" sz="1050" b="0" i="0" cap="all" baseline="0" dirty="0">
                <a:latin typeface="Arial Black" charset="0"/>
                <a:cs typeface="Calibri" panose="020F0502020204030204" pitchFamily="34" charset="0"/>
              </a:rPr>
              <a:t>Presenter or speaker name</a:t>
            </a:r>
          </a:p>
          <a:p>
            <a:pPr fontAlgn="auto">
              <a:lnSpc>
                <a:spcPct val="30000"/>
              </a:lnSpc>
              <a:spcAft>
                <a:spcPts val="0"/>
              </a:spcAft>
            </a:pPr>
            <a:r>
              <a:rPr lang="en-US" sz="1050" dirty="0">
                <a:latin typeface="Calibri" panose="020F0502020204030204" pitchFamily="34" charset="0"/>
                <a:cs typeface="Calibri" panose="020F0502020204030204" pitchFamily="34" charset="0"/>
              </a:rPr>
              <a:t>Position/Role,</a:t>
            </a:r>
            <a:r>
              <a:rPr lang="en-US" sz="1050" baseline="0" dirty="0">
                <a:latin typeface="Calibri" panose="020F0502020204030204" pitchFamily="34" charset="0"/>
                <a:cs typeface="Calibri" panose="020F0502020204030204" pitchFamily="34" charset="0"/>
              </a:rPr>
              <a:t> The University of Texas at Austin</a:t>
            </a:r>
            <a:endParaRPr lang="en-US" sz="105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Text Placeholder 9"/>
          <p:cNvSpPr txBox="1">
            <a:spLocks/>
          </p:cNvSpPr>
          <p:nvPr userDrawn="1"/>
        </p:nvSpPr>
        <p:spPr>
          <a:xfrm>
            <a:off x="548640" y="457200"/>
            <a:ext cx="7828444" cy="38929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600" b="0" i="0" kern="12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sz="1200" b="0" i="0" cap="all" baseline="0" dirty="0">
                <a:latin typeface="Arial Black" charset="0"/>
                <a:cs typeface="Calibri" panose="020F0502020204030204" pitchFamily="34" charset="0"/>
              </a:rPr>
              <a:t>Month 20xx</a:t>
            </a:r>
            <a:endParaRPr lang="en-US" sz="12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3322918"/>
      </p:ext>
    </p:extLst>
  </p:cSld>
  <p:clrMap bg1="lt1" tx1="dk1" bg2="lt2" tx2="dk2" accent1="accent1" accent2="accent2" accent3="accent3" accent4="accent4" accent5="accent5" accent6="accent6" hlink="hlink" folHlink="folHlink"/>
  <p:txStyles>
    <p:titleStyle>
      <a:lvl1pPr algn="l" defTabSz="914400" rtl="0" eaLnBrk="1" latinLnBrk="0" hangingPunct="1">
        <a:lnSpc>
          <a:spcPts val="4000"/>
        </a:lnSpc>
        <a:spcBef>
          <a:spcPct val="0"/>
        </a:spcBef>
        <a:buNone/>
        <a:defRPr sz="4800" b="1" i="0" kern="800" cap="all" normalizeH="0" baseline="0">
          <a:solidFill>
            <a:schemeClr val="bg1"/>
          </a:solidFill>
          <a:latin typeface="Arial Black" charset="0"/>
          <a:ea typeface="Arial Black" charset="0"/>
          <a:cs typeface="Arial Black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/>
        <a:buNone/>
        <a:defRPr sz="1400" b="0" i="0" kern="1200" baseline="0">
          <a:solidFill>
            <a:schemeClr val="bg1"/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b="0" i="0" kern="1200">
          <a:solidFill>
            <a:schemeClr val="bg1"/>
          </a:solidFill>
          <a:latin typeface="Arial" charset="0"/>
          <a:ea typeface="Arial" charset="0"/>
          <a:cs typeface="Arial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b="0" i="0" kern="1200">
          <a:solidFill>
            <a:schemeClr val="bg1"/>
          </a:solidFill>
          <a:latin typeface="Arial" charset="0"/>
          <a:ea typeface="Arial" charset="0"/>
          <a:cs typeface="Arial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bg1"/>
          </a:solidFill>
          <a:latin typeface="Arial" charset="0"/>
          <a:ea typeface="Arial" charset="0"/>
          <a:cs typeface="Arial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bg1"/>
          </a:solidFill>
          <a:latin typeface="Arial" charset="0"/>
          <a:ea typeface="Arial" charset="0"/>
          <a:cs typeface="Arial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628650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80210"/>
            <a:ext cx="8229600" cy="29489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818239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7" r:id="rId5"/>
    <p:sldLayoutId id="2147483668" r:id="rId6"/>
  </p:sldLayoutIdLst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>
              <a:lumMod val="85000"/>
              <a:lumOff val="15000"/>
            </a:schemeClr>
          </a:solidFill>
          <a:latin typeface="Calibri" panose="020F0502020204030204" pitchFamily="34" charset="0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>
              <a:lumMod val="85000"/>
              <a:lumOff val="15000"/>
            </a:schemeClr>
          </a:solidFill>
          <a:latin typeface="Calibri" panose="020F0502020204030204" pitchFamily="34" charset="0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>
              <a:lumMod val="85000"/>
              <a:lumOff val="15000"/>
            </a:schemeClr>
          </a:solidFill>
          <a:latin typeface="Calibri" panose="020F0502020204030204" pitchFamily="34" charset="0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>
              <a:lumMod val="85000"/>
              <a:lumOff val="15000"/>
            </a:schemeClr>
          </a:solidFill>
          <a:latin typeface="Calibri" panose="020F0502020204030204" pitchFamily="34" charset="0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>
              <a:lumMod val="85000"/>
              <a:lumOff val="15000"/>
            </a:schemeClr>
          </a:solidFill>
          <a:latin typeface="Calibri" panose="020F0502020204030204" pitchFamily="34" charset="0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>
              <a:lumMod val="85000"/>
              <a:lumOff val="15000"/>
            </a:schemeClr>
          </a:solidFill>
          <a:latin typeface="Calibri" panose="020F0502020204030204" pitchFamily="34" charset="0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9972"/>
            <a:ext cx="8229600" cy="29146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916386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7" r:id="rId5"/>
    <p:sldLayoutId id="2147483678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>
              <a:lumMod val="75000"/>
              <a:lumOff val="25000"/>
            </a:schemeClr>
          </a:solidFill>
          <a:latin typeface="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oleObject" Target="../embeddings/oleObject3.bin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oleObject" Target="../embeddings/oleObject4.bin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wmf"/><Relationship Id="rId13" Type="http://schemas.openxmlformats.org/officeDocument/2006/relationships/image" Target="../media/image23.wmf"/><Relationship Id="rId18" Type="http://schemas.openxmlformats.org/officeDocument/2006/relationships/oleObject" Target="../embeddings/oleObject16.bin"/><Relationship Id="rId3" Type="http://schemas.openxmlformats.org/officeDocument/2006/relationships/image" Target="../media/image20.wmf"/><Relationship Id="rId21" Type="http://schemas.openxmlformats.org/officeDocument/2006/relationships/oleObject" Target="../embeddings/oleObject18.bin"/><Relationship Id="rId7" Type="http://schemas.openxmlformats.org/officeDocument/2006/relationships/oleObject" Target="../embeddings/oleObject8.bin"/><Relationship Id="rId12" Type="http://schemas.openxmlformats.org/officeDocument/2006/relationships/oleObject" Target="../embeddings/oleObject12.bin"/><Relationship Id="rId17" Type="http://schemas.openxmlformats.org/officeDocument/2006/relationships/image" Target="../media/image24.wmf"/><Relationship Id="rId2" Type="http://schemas.openxmlformats.org/officeDocument/2006/relationships/oleObject" Target="../embeddings/oleObject5.bin"/><Relationship Id="rId16" Type="http://schemas.openxmlformats.org/officeDocument/2006/relationships/oleObject" Target="../embeddings/oleObject15.bin"/><Relationship Id="rId20" Type="http://schemas.openxmlformats.org/officeDocument/2006/relationships/image" Target="../media/image25.wmf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1.wmf"/><Relationship Id="rId11" Type="http://schemas.openxmlformats.org/officeDocument/2006/relationships/oleObject" Target="../embeddings/oleObject11.bin"/><Relationship Id="rId5" Type="http://schemas.openxmlformats.org/officeDocument/2006/relationships/oleObject" Target="../embeddings/oleObject7.bin"/><Relationship Id="rId15" Type="http://schemas.openxmlformats.org/officeDocument/2006/relationships/oleObject" Target="../embeddings/oleObject14.bin"/><Relationship Id="rId10" Type="http://schemas.openxmlformats.org/officeDocument/2006/relationships/oleObject" Target="../embeddings/oleObject10.bin"/><Relationship Id="rId19" Type="http://schemas.openxmlformats.org/officeDocument/2006/relationships/oleObject" Target="../embeddings/oleObject17.bin"/><Relationship Id="rId4" Type="http://schemas.openxmlformats.org/officeDocument/2006/relationships/oleObject" Target="../embeddings/oleObject6.bin"/><Relationship Id="rId9" Type="http://schemas.openxmlformats.org/officeDocument/2006/relationships/oleObject" Target="../embeddings/oleObject9.bin"/><Relationship Id="rId14" Type="http://schemas.openxmlformats.org/officeDocument/2006/relationships/oleObject" Target="../embeddings/oleObject13.bin"/><Relationship Id="rId22" Type="http://schemas.openxmlformats.org/officeDocument/2006/relationships/image" Target="../media/image26.w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wmf"/><Relationship Id="rId7" Type="http://schemas.openxmlformats.org/officeDocument/2006/relationships/image" Target="../media/image30.wmf"/><Relationship Id="rId2" Type="http://schemas.openxmlformats.org/officeDocument/2006/relationships/oleObject" Target="../embeddings/oleObject19.bin"/><Relationship Id="rId1" Type="http://schemas.openxmlformats.org/officeDocument/2006/relationships/slideLayout" Target="../slideLayouts/slideLayout8.xml"/><Relationship Id="rId6" Type="http://schemas.openxmlformats.org/officeDocument/2006/relationships/oleObject" Target="../embeddings/oleObject21.bin"/><Relationship Id="rId5" Type="http://schemas.openxmlformats.org/officeDocument/2006/relationships/image" Target="../media/image29.wmf"/><Relationship Id="rId4" Type="http://schemas.openxmlformats.org/officeDocument/2006/relationships/oleObject" Target="../embeddings/oleObject20.bin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wmf"/><Relationship Id="rId2" Type="http://schemas.openxmlformats.org/officeDocument/2006/relationships/slideLayout" Target="../slideLayouts/slideLayout15.xml"/><Relationship Id="rId1" Type="http://schemas.openxmlformats.org/officeDocument/2006/relationships/control" Target="../activeX/activeX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wmf"/><Relationship Id="rId2" Type="http://schemas.openxmlformats.org/officeDocument/2006/relationships/oleObject" Target="../embeddings/oleObject22.bin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0.emf"/><Relationship Id="rId4" Type="http://schemas.openxmlformats.org/officeDocument/2006/relationships/oleObject" Target="../embeddings/oleObject23.bin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oleObject" Target="../embeddings/oleObject24.bin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oleObject" Target="../embeddings/oleObject25.bin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3.emf"/><Relationship Id="rId4" Type="http://schemas.openxmlformats.org/officeDocument/2006/relationships/oleObject" Target="../embeddings/oleObject26.bin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oleObject" Target="../embeddings/oleObject27.bin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oleObject" Target="../embeddings/oleObject28.bin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oleObject" Target="../embeddings/oleObject29.bin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oleObject" Target="../embeddings/oleObject30.bin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8.emf"/><Relationship Id="rId4" Type="http://schemas.openxmlformats.org/officeDocument/2006/relationships/oleObject" Target="../embeddings/oleObject31.bin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oleObject" Target="../embeddings/oleObject32.bin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0.em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oleObject" Target="../embeddings/oleObject33.bin"/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oleObject" Target="../embeddings/oleObject34.bin"/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7" Type="http://schemas.openxmlformats.org/officeDocument/2006/relationships/image" Target="../media/image55.emf"/><Relationship Id="rId2" Type="http://schemas.openxmlformats.org/officeDocument/2006/relationships/oleObject" Target="../embeddings/oleObject35.bin"/><Relationship Id="rId1" Type="http://schemas.openxmlformats.org/officeDocument/2006/relationships/slideLayout" Target="../slideLayouts/slideLayout8.xml"/><Relationship Id="rId6" Type="http://schemas.openxmlformats.org/officeDocument/2006/relationships/oleObject" Target="../embeddings/oleObject37.bin"/><Relationship Id="rId5" Type="http://schemas.openxmlformats.org/officeDocument/2006/relationships/image" Target="../media/image54.emf"/><Relationship Id="rId4" Type="http://schemas.openxmlformats.org/officeDocument/2006/relationships/oleObject" Target="../embeddings/oleObject36.bin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oleObject" Target="../embeddings/oleObject38.bin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8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oleObject" Target="../embeddings/oleObject39.bin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8.emf"/><Relationship Id="rId4" Type="http://schemas.openxmlformats.org/officeDocument/2006/relationships/oleObject" Target="../embeddings/oleObject40.bin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oleObject" Target="../embeddings/oleObject41.bin"/><Relationship Id="rId1" Type="http://schemas.openxmlformats.org/officeDocument/2006/relationships/slideLayout" Target="../slideLayouts/slideLayout8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0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9"/>
          <p:cNvSpPr txBox="1">
            <a:spLocks/>
          </p:cNvSpPr>
          <p:nvPr/>
        </p:nvSpPr>
        <p:spPr>
          <a:xfrm>
            <a:off x="548640" y="457200"/>
            <a:ext cx="7828444" cy="38929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600" b="0" i="0" kern="12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endParaRPr lang="en-US" sz="12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Title Placeholder 7"/>
          <p:cNvSpPr txBox="1">
            <a:spLocks/>
          </p:cNvSpPr>
          <p:nvPr/>
        </p:nvSpPr>
        <p:spPr>
          <a:xfrm>
            <a:off x="152400" y="133350"/>
            <a:ext cx="7886700" cy="2487254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4800" b="1" i="0" kern="800" cap="all" normalizeH="0" baseline="0">
                <a:solidFill>
                  <a:schemeClr val="bg1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pPr algn="ctr" fontAlgn="auto">
              <a:spcAft>
                <a:spcPts val="0"/>
              </a:spcAft>
            </a:pPr>
            <a:endParaRPr lang="en-US" sz="4000" dirty="0"/>
          </a:p>
          <a:p>
            <a:pPr algn="ctr" fontAlgn="auto">
              <a:spcAft>
                <a:spcPts val="0"/>
              </a:spcAft>
            </a:pPr>
            <a:r>
              <a:rPr lang="en-US" dirty="0">
                <a:latin typeface="+mn-lt"/>
              </a:rPr>
              <a:t>Interactions of Radiation with Matter:</a:t>
            </a:r>
          </a:p>
          <a:p>
            <a:pPr algn="ctr" fontAlgn="auto">
              <a:spcAft>
                <a:spcPts val="0"/>
              </a:spcAft>
            </a:pPr>
            <a:r>
              <a:rPr lang="en-US" dirty="0">
                <a:latin typeface="+mn-lt"/>
              </a:rPr>
              <a:t>Neutrons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8699" y="320040"/>
            <a:ext cx="1877397" cy="9144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7000" y="2620604"/>
            <a:ext cx="3407582" cy="2385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840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742950"/>
            <a:ext cx="8763000" cy="4400550"/>
          </a:xfrm>
        </p:spPr>
        <p:txBody>
          <a:bodyPr>
            <a:normAutofit/>
          </a:bodyPr>
          <a:lstStyle/>
          <a:p>
            <a:pPr marL="400050" indent="-400050">
              <a:lnSpc>
                <a:spcPct val="90000"/>
              </a:lnSpc>
              <a:buClr>
                <a:srgbClr val="0000FF"/>
              </a:buClr>
              <a:buNone/>
            </a:pPr>
            <a:r>
              <a:rPr lang="en-US" altLang="en-US" sz="1800" b="1" dirty="0">
                <a:solidFill>
                  <a:srgbClr val="0000FF"/>
                </a:solidFill>
              </a:rPr>
              <a:t>      </a:t>
            </a:r>
            <a:r>
              <a:rPr lang="en-US" altLang="en-US" sz="2400" dirty="0"/>
              <a:t>Accelerator Neutrons</a:t>
            </a:r>
          </a:p>
          <a:p>
            <a:pPr marL="400050" indent="-400050">
              <a:lnSpc>
                <a:spcPct val="90000"/>
              </a:lnSpc>
              <a:buFont typeface="Wingdings" panose="05000000000000000000" pitchFamily="2" charset="2"/>
              <a:buChar char="l"/>
            </a:pPr>
            <a:r>
              <a:rPr lang="en-US" altLang="en-US" sz="2400" dirty="0"/>
              <a:t>Particle accelerators are used to generate neutrons by means of nuclear reactions such as:  D-T, D-N, P-N</a:t>
            </a:r>
          </a:p>
          <a:p>
            <a:pPr marL="400050" indent="-400050">
              <a:lnSpc>
                <a:spcPct val="80000"/>
              </a:lnSpc>
              <a:buNone/>
            </a:pPr>
            <a:r>
              <a:rPr lang="en-US" altLang="en-US" sz="2400" baseline="30000" dirty="0"/>
              <a:t>	</a:t>
            </a:r>
          </a:p>
          <a:p>
            <a:pPr marL="400050" indent="-400050" algn="ctr">
              <a:lnSpc>
                <a:spcPct val="80000"/>
              </a:lnSpc>
              <a:buNone/>
            </a:pPr>
            <a:r>
              <a:rPr lang="en-US" altLang="en-US" sz="2400" baseline="30000" dirty="0"/>
              <a:t>3</a:t>
            </a:r>
            <a:r>
              <a:rPr lang="en-US" altLang="en-US" sz="2400" dirty="0"/>
              <a:t>H(</a:t>
            </a:r>
            <a:r>
              <a:rPr lang="en-US" altLang="en-US" sz="2400" dirty="0" err="1"/>
              <a:t>d,t</a:t>
            </a:r>
            <a:r>
              <a:rPr lang="en-US" altLang="en-US" sz="2400" dirty="0"/>
              <a:t>)</a:t>
            </a:r>
            <a:r>
              <a:rPr lang="en-US" altLang="en-US" sz="2400" baseline="30000" dirty="0"/>
              <a:t>4</a:t>
            </a:r>
            <a:r>
              <a:rPr lang="en-US" altLang="en-US" sz="2400" dirty="0"/>
              <a:t>He   Q-value = 17.6 MeV </a:t>
            </a:r>
            <a:r>
              <a:rPr lang="en-US" altLang="en-US" sz="2400" dirty="0">
                <a:sym typeface="Symbol" panose="05050102010706020507" pitchFamily="18" charset="2"/>
              </a:rPr>
              <a:t></a:t>
            </a:r>
            <a:r>
              <a:rPr lang="en-US" altLang="en-US" sz="2400" dirty="0"/>
              <a:t>14.1MeV neutrons</a:t>
            </a:r>
          </a:p>
          <a:p>
            <a:pPr marL="400050" indent="-400050" algn="ctr">
              <a:lnSpc>
                <a:spcPct val="80000"/>
              </a:lnSpc>
              <a:buNone/>
            </a:pPr>
            <a:endParaRPr lang="en-US" altLang="en-US" sz="2400" dirty="0"/>
          </a:p>
          <a:p>
            <a:pPr marL="400050" indent="-400050" algn="ctr">
              <a:lnSpc>
                <a:spcPct val="80000"/>
              </a:lnSpc>
              <a:buNone/>
            </a:pPr>
            <a:r>
              <a:rPr lang="en-US" altLang="en-US" sz="2400" baseline="30000" dirty="0"/>
              <a:t>2</a:t>
            </a:r>
            <a:r>
              <a:rPr lang="en-US" altLang="en-US" sz="2400" dirty="0"/>
              <a:t>H(</a:t>
            </a:r>
            <a:r>
              <a:rPr lang="en-US" altLang="en-US" sz="2400" dirty="0" err="1"/>
              <a:t>d,n</a:t>
            </a:r>
            <a:r>
              <a:rPr lang="en-US" altLang="en-US" sz="2400" dirty="0"/>
              <a:t>)</a:t>
            </a:r>
            <a:r>
              <a:rPr lang="en-US" altLang="en-US" sz="2400" baseline="30000" dirty="0"/>
              <a:t>3</a:t>
            </a:r>
            <a:r>
              <a:rPr lang="en-US" altLang="en-US" sz="2400" dirty="0"/>
              <a:t>He Q-value = 3.27 MeV</a:t>
            </a:r>
          </a:p>
          <a:p>
            <a:pPr marL="400050" indent="-400050" algn="ctr">
              <a:lnSpc>
                <a:spcPct val="80000"/>
              </a:lnSpc>
              <a:buNone/>
            </a:pPr>
            <a:endParaRPr lang="en-US" altLang="en-US" sz="2400" dirty="0"/>
          </a:p>
          <a:p>
            <a:pPr marL="685800" lvl="1" indent="-342900" algn="ctr">
              <a:lnSpc>
                <a:spcPct val="90000"/>
              </a:lnSpc>
              <a:buSzPct val="90000"/>
              <a:buNone/>
            </a:pPr>
            <a:r>
              <a:rPr lang="en-US" altLang="en-US" sz="2400" baseline="30000" dirty="0"/>
              <a:t>7</a:t>
            </a:r>
            <a:r>
              <a:rPr lang="en-US" altLang="en-US" sz="2400" dirty="0"/>
              <a:t>Li(</a:t>
            </a:r>
            <a:r>
              <a:rPr lang="en-US" altLang="en-US" sz="2400" dirty="0" err="1"/>
              <a:t>p,n</a:t>
            </a:r>
            <a:r>
              <a:rPr lang="en-US" altLang="en-US" sz="2400" dirty="0"/>
              <a:t>)</a:t>
            </a:r>
            <a:r>
              <a:rPr lang="en-US" altLang="en-US" sz="2400" baseline="30000" dirty="0"/>
              <a:t>7</a:t>
            </a:r>
            <a:r>
              <a:rPr lang="en-US" altLang="en-US" sz="2400" dirty="0"/>
              <a:t>Be Q-value = 1.65 MeV </a:t>
            </a:r>
          </a:p>
          <a:p>
            <a:pPr marL="400050" indent="-400050">
              <a:lnSpc>
                <a:spcPct val="90000"/>
              </a:lnSpc>
              <a:buFont typeface="Wingdings" panose="05000000000000000000" pitchFamily="2" charset="2"/>
              <a:buChar char="l"/>
            </a:pPr>
            <a:r>
              <a:rPr lang="en-US" altLang="en-US" sz="2400" dirty="0"/>
              <a:t>Positive Q-values means the nuclear reaction can be induced with only several hundred </a:t>
            </a:r>
            <a:r>
              <a:rPr lang="en-US" altLang="en-US" sz="2400" dirty="0" err="1"/>
              <a:t>keV</a:t>
            </a:r>
            <a:r>
              <a:rPr lang="en-US" altLang="en-US" sz="2400" dirty="0"/>
              <a:t> ions</a:t>
            </a:r>
          </a:p>
        </p:txBody>
      </p:sp>
      <p:sp>
        <p:nvSpPr>
          <p:cNvPr id="46083" name="Rectangle 4"/>
          <p:cNvSpPr>
            <a:spLocks noGrp="1" noChangeArrowheads="1"/>
          </p:cNvSpPr>
          <p:nvPr>
            <p:ph type="title"/>
          </p:nvPr>
        </p:nvSpPr>
        <p:spPr>
          <a:xfrm>
            <a:off x="1657350" y="171450"/>
            <a:ext cx="5829300" cy="857250"/>
          </a:xfrm>
        </p:spPr>
        <p:txBody>
          <a:bodyPr/>
          <a:lstStyle/>
          <a:p>
            <a:pPr algn="ctr"/>
            <a:r>
              <a:rPr lang="en-US" altLang="en-US" sz="2700" dirty="0">
                <a:solidFill>
                  <a:srgbClr val="FF0000"/>
                </a:solidFill>
              </a:rPr>
              <a:t>Sources of Neutrons cont’d</a:t>
            </a:r>
          </a:p>
        </p:txBody>
      </p:sp>
    </p:spTree>
    <p:extLst>
      <p:ext uri="{BB962C8B-B14F-4D97-AF65-F5344CB8AC3E}">
        <p14:creationId xmlns:p14="http://schemas.microsoft.com/office/powerpoint/2010/main" val="6147591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895350"/>
            <a:ext cx="8839200" cy="4476750"/>
          </a:xfrm>
        </p:spPr>
        <p:txBody>
          <a:bodyPr>
            <a:normAutofit/>
          </a:bodyPr>
          <a:lstStyle/>
          <a:p>
            <a:pPr>
              <a:buClrTx/>
              <a:buFont typeface="Wingdings" panose="05000000000000000000" pitchFamily="2" charset="2"/>
              <a:buChar char="l"/>
            </a:pPr>
            <a:r>
              <a:rPr lang="en-US" altLang="en-US" sz="2400" dirty="0"/>
              <a:t>Some heavy nuclei fission spontaneously emitting neutrons</a:t>
            </a:r>
          </a:p>
          <a:p>
            <a:pPr>
              <a:buClrTx/>
              <a:buFont typeface="Wingdings" panose="05000000000000000000" pitchFamily="2" charset="2"/>
              <a:buChar char="l"/>
            </a:pPr>
            <a:endParaRPr lang="en-US" altLang="en-US" sz="2400" dirty="0"/>
          </a:p>
          <a:p>
            <a:pPr>
              <a:buClrTx/>
              <a:buFont typeface="Wingdings" panose="05000000000000000000" pitchFamily="2" charset="2"/>
              <a:buChar char="l"/>
            </a:pPr>
            <a:r>
              <a:rPr lang="en-US" altLang="en-US" sz="2400" dirty="0"/>
              <a:t>Some sources include:  </a:t>
            </a:r>
            <a:r>
              <a:rPr lang="en-US" altLang="en-US" sz="2400" baseline="30000" dirty="0"/>
              <a:t>254</a:t>
            </a:r>
            <a:r>
              <a:rPr lang="en-US" altLang="en-US" sz="2400" dirty="0"/>
              <a:t>Cf, </a:t>
            </a:r>
            <a:r>
              <a:rPr lang="en-US" altLang="en-US" sz="2400" baseline="30000" dirty="0"/>
              <a:t>252</a:t>
            </a:r>
            <a:r>
              <a:rPr lang="en-US" altLang="en-US" sz="2400" dirty="0"/>
              <a:t>Cf, </a:t>
            </a:r>
            <a:r>
              <a:rPr lang="en-US" altLang="en-US" sz="2400" baseline="30000" dirty="0"/>
              <a:t>244</a:t>
            </a:r>
            <a:r>
              <a:rPr lang="en-US" altLang="en-US" sz="2400" dirty="0"/>
              <a:t>Cm, </a:t>
            </a:r>
            <a:r>
              <a:rPr lang="en-US" altLang="en-US" sz="2400" baseline="30000" dirty="0"/>
              <a:t>242</a:t>
            </a:r>
            <a:r>
              <a:rPr lang="en-US" altLang="en-US" sz="2400" dirty="0"/>
              <a:t>Cm, </a:t>
            </a:r>
            <a:r>
              <a:rPr lang="en-US" altLang="en-US" sz="2400" baseline="30000" dirty="0"/>
              <a:t>238</a:t>
            </a:r>
            <a:r>
              <a:rPr lang="en-US" altLang="en-US" sz="2400" dirty="0"/>
              <a:t>Pu and </a:t>
            </a:r>
            <a:r>
              <a:rPr lang="en-US" altLang="en-US" sz="2400" baseline="30000" dirty="0"/>
              <a:t>232</a:t>
            </a:r>
            <a:r>
              <a:rPr lang="en-US" altLang="en-US" sz="2400" dirty="0"/>
              <a:t>U</a:t>
            </a:r>
          </a:p>
          <a:p>
            <a:pPr>
              <a:buClrTx/>
              <a:buFont typeface="Wingdings" panose="05000000000000000000" pitchFamily="2" charset="2"/>
              <a:buChar char="l"/>
            </a:pPr>
            <a:endParaRPr lang="en-US" altLang="en-US" sz="2400" dirty="0"/>
          </a:p>
          <a:p>
            <a:pPr>
              <a:buClrTx/>
              <a:buFont typeface="Wingdings" panose="05000000000000000000" pitchFamily="2" charset="2"/>
              <a:buChar char="l"/>
            </a:pPr>
            <a:r>
              <a:rPr lang="en-US" altLang="en-US" sz="2400" dirty="0"/>
              <a:t>In most cases the half-life for spontaneous fission is greater than alpha decay</a:t>
            </a:r>
          </a:p>
          <a:p>
            <a:pPr>
              <a:buClrTx/>
              <a:buFont typeface="Wingdings" panose="05000000000000000000" pitchFamily="2" charset="2"/>
              <a:buChar char="l"/>
            </a:pPr>
            <a:endParaRPr lang="en-US" altLang="en-US" sz="2400" baseline="30000" dirty="0"/>
          </a:p>
          <a:p>
            <a:pPr>
              <a:buClrTx/>
              <a:buFont typeface="Wingdings" panose="05000000000000000000" pitchFamily="2" charset="2"/>
              <a:buChar char="l"/>
            </a:pPr>
            <a:r>
              <a:rPr lang="en-US" altLang="en-US" sz="2400" baseline="30000" dirty="0"/>
              <a:t>254</a:t>
            </a:r>
            <a:r>
              <a:rPr lang="en-US" altLang="en-US" sz="2400" dirty="0"/>
              <a:t>Cf decays almost completely by spontaneous fission with a </a:t>
            </a:r>
          </a:p>
          <a:p>
            <a:pPr marL="0" indent="0">
              <a:buClrTx/>
              <a:buNone/>
            </a:pPr>
            <a:r>
              <a:rPr lang="en-US" altLang="en-US" sz="2400" dirty="0"/>
              <a:t>      60-day half-life</a:t>
            </a:r>
          </a:p>
        </p:txBody>
      </p:sp>
      <p:sp>
        <p:nvSpPr>
          <p:cNvPr id="47107" name="Rectangle 4"/>
          <p:cNvSpPr>
            <a:spLocks noGrp="1" noChangeArrowheads="1"/>
          </p:cNvSpPr>
          <p:nvPr>
            <p:ph type="title"/>
          </p:nvPr>
        </p:nvSpPr>
        <p:spPr>
          <a:xfrm>
            <a:off x="1600200" y="171450"/>
            <a:ext cx="5829300" cy="857250"/>
          </a:xfrm>
        </p:spPr>
        <p:txBody>
          <a:bodyPr>
            <a:normAutofit/>
          </a:bodyPr>
          <a:lstStyle/>
          <a:p>
            <a:pPr algn="ctr"/>
            <a:r>
              <a:rPr lang="en-US" altLang="en-US" sz="3200" dirty="0">
                <a:solidFill>
                  <a:srgbClr val="FF0000"/>
                </a:solidFill>
              </a:rPr>
              <a:t>Sources of Neutrons cont’d</a:t>
            </a:r>
          </a:p>
        </p:txBody>
      </p:sp>
    </p:spTree>
    <p:extLst>
      <p:ext uri="{BB962C8B-B14F-4D97-AF65-F5344CB8AC3E}">
        <p14:creationId xmlns:p14="http://schemas.microsoft.com/office/powerpoint/2010/main" val="34192711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557213" indent="-2143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857250" indent="-1714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200150" indent="-1714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543050" indent="-1714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EB498302-79BF-4923-B0CC-3F2691B25ACA}" type="slidenum">
              <a:rPr lang="en-US" altLang="en-US">
                <a:latin typeface="Times New Roman" panose="02020603050405020304" pitchFamily="18" charset="0"/>
              </a:rPr>
              <a:pPr eaLnBrk="1" hangingPunct="1"/>
              <a:t>12</a:t>
            </a:fld>
            <a:endParaRPr lang="en-US" altLang="en-US" dirty="0">
              <a:latin typeface="Times New Roman" panose="02020603050405020304" pitchFamily="18" charset="0"/>
            </a:endParaRPr>
          </a:p>
        </p:txBody>
      </p:sp>
      <p:sp>
        <p:nvSpPr>
          <p:cNvPr id="48131" name="Rectangle 2"/>
          <p:cNvSpPr>
            <a:spLocks noGrp="1" noChangeArrowheads="1"/>
          </p:cNvSpPr>
          <p:nvPr>
            <p:ph type="title"/>
          </p:nvPr>
        </p:nvSpPr>
        <p:spPr>
          <a:xfrm>
            <a:off x="-76200" y="514350"/>
            <a:ext cx="9143999" cy="857250"/>
          </a:xfrm>
        </p:spPr>
        <p:txBody>
          <a:bodyPr>
            <a:noAutofit/>
          </a:bodyPr>
          <a:lstStyle/>
          <a:p>
            <a:pPr algn="ctr" eaLnBrk="1" hangingPunct="1"/>
            <a:r>
              <a:rPr lang="en-US" altLang="en-US" sz="3200" dirty="0">
                <a:solidFill>
                  <a:srgbClr val="FF0000"/>
                </a:solidFill>
              </a:rPr>
              <a:t>Neutrons from Spontaneous Nuclear Decay</a:t>
            </a:r>
          </a:p>
        </p:txBody>
      </p:sp>
      <p:pic>
        <p:nvPicPr>
          <p:cNvPr id="48134" name="Picture 5" descr="spontaneousfission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1461" y="1657350"/>
            <a:ext cx="609600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920051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1058397"/>
            <a:ext cx="8686800" cy="3886200"/>
          </a:xfrm>
        </p:spPr>
        <p:txBody>
          <a:bodyPr>
            <a:normAutofit/>
          </a:bodyPr>
          <a:lstStyle/>
          <a:p>
            <a:pPr algn="just">
              <a:lnSpc>
                <a:spcPct val="80000"/>
              </a:lnSpc>
              <a:buClrTx/>
              <a:buFont typeface="Wingdings" panose="05000000000000000000" pitchFamily="2" charset="2"/>
              <a:buChar char="l"/>
            </a:pPr>
            <a:r>
              <a:rPr lang="en-US" altLang="en-US" sz="2400" baseline="30000" dirty="0"/>
              <a:t>252</a:t>
            </a:r>
            <a:r>
              <a:rPr lang="en-US" altLang="en-US" sz="2400" dirty="0"/>
              <a:t>Cf undergoes spontaneous nuclear fission at an average rate of 10 fissions for every 313 alpha transformations</a:t>
            </a:r>
          </a:p>
          <a:p>
            <a:pPr algn="just">
              <a:lnSpc>
                <a:spcPct val="80000"/>
              </a:lnSpc>
              <a:buClrTx/>
              <a:buFont typeface="Wingdings" panose="05000000000000000000" pitchFamily="2" charset="2"/>
              <a:buChar char="l"/>
            </a:pPr>
            <a:endParaRPr lang="en-US" altLang="en-US" sz="2400" dirty="0"/>
          </a:p>
          <a:p>
            <a:pPr algn="just">
              <a:lnSpc>
                <a:spcPct val="80000"/>
              </a:lnSpc>
              <a:buClrTx/>
              <a:buFont typeface="Wingdings" panose="05000000000000000000" pitchFamily="2" charset="2"/>
              <a:buChar char="l"/>
            </a:pPr>
            <a:r>
              <a:rPr lang="en-US" altLang="en-US" sz="2400" dirty="0"/>
              <a:t>Half-life of </a:t>
            </a:r>
            <a:r>
              <a:rPr lang="en-US" altLang="en-US" sz="2400" baseline="30000" dirty="0"/>
              <a:t>252</a:t>
            </a:r>
            <a:r>
              <a:rPr lang="en-US" altLang="en-US" sz="2400" dirty="0"/>
              <a:t>Cf due to alpha emission is 2.73 years</a:t>
            </a:r>
          </a:p>
          <a:p>
            <a:pPr algn="just">
              <a:lnSpc>
                <a:spcPct val="80000"/>
              </a:lnSpc>
              <a:buClrTx/>
              <a:buFont typeface="Wingdings" panose="05000000000000000000" pitchFamily="2" charset="2"/>
              <a:buNone/>
            </a:pPr>
            <a:r>
              <a:rPr lang="en-US" altLang="en-US" sz="2400" dirty="0"/>
              <a:t>    with spontaneous nuclear fission its effective half-life is 2.65 years</a:t>
            </a:r>
          </a:p>
          <a:p>
            <a:pPr algn="just">
              <a:lnSpc>
                <a:spcPct val="80000"/>
              </a:lnSpc>
              <a:buClrTx/>
              <a:buFont typeface="Wingdings" panose="05000000000000000000" pitchFamily="2" charset="2"/>
              <a:buChar char="l"/>
            </a:pPr>
            <a:endParaRPr lang="en-US" altLang="en-US" sz="2400" dirty="0"/>
          </a:p>
          <a:p>
            <a:pPr algn="just">
              <a:lnSpc>
                <a:spcPct val="80000"/>
              </a:lnSpc>
              <a:buClrTx/>
              <a:buFont typeface="Wingdings" panose="05000000000000000000" pitchFamily="2" charset="2"/>
              <a:buChar char="l"/>
            </a:pPr>
            <a:r>
              <a:rPr lang="en-US" altLang="en-US" sz="2400" dirty="0"/>
              <a:t>Neutron emission rate is 2.31 </a:t>
            </a:r>
            <a:r>
              <a:rPr lang="en-US" altLang="en-US" sz="2400" dirty="0">
                <a:sym typeface="Symbol" panose="05050102010706020507" pitchFamily="18" charset="2"/>
              </a:rPr>
              <a:t></a:t>
            </a:r>
            <a:r>
              <a:rPr lang="en-US" altLang="en-US" sz="2400" dirty="0"/>
              <a:t> 10</a:t>
            </a:r>
            <a:r>
              <a:rPr lang="en-US" altLang="en-US" sz="2400" baseline="30000" dirty="0"/>
              <a:t>6</a:t>
            </a:r>
            <a:r>
              <a:rPr lang="en-US" altLang="en-US" sz="2400" dirty="0"/>
              <a:t> neutrons per second per microgram of </a:t>
            </a:r>
            <a:r>
              <a:rPr lang="en-US" altLang="en-US" sz="2400" baseline="30000" dirty="0"/>
              <a:t>252</a:t>
            </a:r>
            <a:r>
              <a:rPr lang="en-US" altLang="en-US" sz="2400" dirty="0"/>
              <a:t>Cf</a:t>
            </a:r>
          </a:p>
          <a:p>
            <a:pPr algn="just">
              <a:lnSpc>
                <a:spcPct val="80000"/>
              </a:lnSpc>
              <a:buClrTx/>
              <a:buFont typeface="Wingdings" panose="05000000000000000000" pitchFamily="2" charset="2"/>
              <a:buChar char="l"/>
            </a:pPr>
            <a:endParaRPr lang="en-US" altLang="en-US" sz="2400" dirty="0"/>
          </a:p>
          <a:p>
            <a:pPr algn="just">
              <a:lnSpc>
                <a:spcPct val="80000"/>
              </a:lnSpc>
              <a:buClrTx/>
              <a:buFont typeface="Wingdings" panose="05000000000000000000" pitchFamily="2" charset="2"/>
              <a:buChar char="l"/>
            </a:pPr>
            <a:r>
              <a:rPr lang="en-US" altLang="en-US" sz="2400" dirty="0"/>
              <a:t>Emitted neutrons have a wide range of energies with the most probable at ~ 1 MeV and the average value ~ 2.3 MeV</a:t>
            </a:r>
          </a:p>
        </p:txBody>
      </p:sp>
      <p:sp>
        <p:nvSpPr>
          <p:cNvPr id="49155" name="Rectangle 4"/>
          <p:cNvSpPr>
            <a:spLocks noGrp="1" noChangeArrowheads="1"/>
          </p:cNvSpPr>
          <p:nvPr>
            <p:ph type="title"/>
          </p:nvPr>
        </p:nvSpPr>
        <p:spPr>
          <a:xfrm>
            <a:off x="381000" y="285750"/>
            <a:ext cx="8153400" cy="857250"/>
          </a:xfrm>
        </p:spPr>
        <p:txBody>
          <a:bodyPr>
            <a:noAutofit/>
          </a:bodyPr>
          <a:lstStyle/>
          <a:p>
            <a:pPr algn="ctr"/>
            <a:r>
              <a:rPr lang="en-US" altLang="en-US" sz="3200" dirty="0">
                <a:solidFill>
                  <a:srgbClr val="FF0000"/>
                </a:solidFill>
              </a:rPr>
              <a:t>Neutrons from Spontaneous Nuclear Decay</a:t>
            </a:r>
          </a:p>
        </p:txBody>
      </p:sp>
    </p:spTree>
    <p:extLst>
      <p:ext uri="{BB962C8B-B14F-4D97-AF65-F5344CB8AC3E}">
        <p14:creationId xmlns:p14="http://schemas.microsoft.com/office/powerpoint/2010/main" val="10698554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557213" indent="-2143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857250" indent="-1714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200150" indent="-1714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543050" indent="-1714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823F0D8E-7C5A-4F8E-B1A9-F867FA2085B3}" type="slidenum">
              <a:rPr lang="en-US" altLang="en-US">
                <a:latin typeface="Times New Roman" panose="02020603050405020304" pitchFamily="18" charset="0"/>
              </a:rPr>
              <a:pPr eaLnBrk="1" hangingPunct="1"/>
              <a:t>14</a:t>
            </a:fld>
            <a:endParaRPr lang="en-US" altLang="en-US" dirty="0">
              <a:latin typeface="Times New Roman" panose="02020603050405020304" pitchFamily="18" charset="0"/>
            </a:endParaRPr>
          </a:p>
        </p:txBody>
      </p:sp>
      <p:sp>
        <p:nvSpPr>
          <p:cNvPr id="53251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208360"/>
            <a:ext cx="8534400" cy="857250"/>
          </a:xfrm>
        </p:spPr>
        <p:txBody>
          <a:bodyPr>
            <a:noAutofit/>
          </a:bodyPr>
          <a:lstStyle/>
          <a:p>
            <a:pPr algn="ctr">
              <a:defRPr/>
            </a:pPr>
            <a:r>
              <a:rPr lang="en-US" altLang="en-US" sz="3200" dirty="0">
                <a:solidFill>
                  <a:srgbClr val="FF0000"/>
                </a:solidFill>
              </a:rPr>
              <a:t>Neutrons are also produced through fusion</a:t>
            </a:r>
            <a:endParaRPr lang="en-US" sz="3200" dirty="0">
              <a:solidFill>
                <a:srgbClr val="FF0000"/>
              </a:solidFill>
            </a:endParaRPr>
          </a:p>
        </p:txBody>
      </p:sp>
      <p:sp>
        <p:nvSpPr>
          <p:cNvPr id="50180" name="Rectangle 4"/>
          <p:cNvSpPr>
            <a:spLocks noGrp="1" noChangeArrowheads="1"/>
          </p:cNvSpPr>
          <p:nvPr>
            <p:ph type="body" sz="half" idx="1"/>
          </p:nvPr>
        </p:nvSpPr>
        <p:spPr>
          <a:xfrm>
            <a:off x="762000" y="1123950"/>
            <a:ext cx="3581400" cy="3714750"/>
          </a:xfrm>
        </p:spPr>
        <p:txBody>
          <a:bodyPr>
            <a:noAutofit/>
          </a:bodyPr>
          <a:lstStyle/>
          <a:p>
            <a:pPr eaLnBrk="1" hangingPunct="1">
              <a:buClrTx/>
              <a:buFont typeface="Wingdings" panose="05000000000000000000" pitchFamily="2" charset="2"/>
              <a:buChar char=""/>
            </a:pPr>
            <a:r>
              <a:rPr lang="en-US" altLang="en-US" sz="2400" dirty="0"/>
              <a:t>The deuterium-tritium (D,T) reaction produces a 14 MeV neutron.</a:t>
            </a:r>
          </a:p>
          <a:p>
            <a:pPr eaLnBrk="1" hangingPunct="1">
              <a:buClrTx/>
              <a:buFont typeface="Wingdings" panose="05000000000000000000" pitchFamily="2" charset="2"/>
              <a:buChar char=""/>
            </a:pPr>
            <a:r>
              <a:rPr lang="en-US" altLang="en-US" sz="2400" dirty="0"/>
              <a:t>The deuterium-deuterium (D,D) produces a 2 MeV neutron.</a:t>
            </a:r>
          </a:p>
        </p:txBody>
      </p:sp>
      <p:pic>
        <p:nvPicPr>
          <p:cNvPr id="50181" name="Picture 7" descr="fusion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6350" y="1543050"/>
            <a:ext cx="2628900" cy="2319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891775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995113"/>
            <a:ext cx="8458200" cy="3817587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  <a:buClrTx/>
              <a:buFont typeface="Wingdings" panose="05000000000000000000" pitchFamily="2" charset="2"/>
              <a:buChar char="l"/>
            </a:pPr>
            <a:r>
              <a:rPr lang="en-US" altLang="en-US" sz="2400" dirty="0"/>
              <a:t>Neutrons are classified according to their energy</a:t>
            </a:r>
          </a:p>
          <a:p>
            <a:pPr>
              <a:lnSpc>
                <a:spcPct val="90000"/>
              </a:lnSpc>
              <a:buClrTx/>
              <a:buFont typeface="Wingdings" panose="05000000000000000000" pitchFamily="2" charset="2"/>
              <a:buChar char="l"/>
            </a:pPr>
            <a:endParaRPr lang="en-US" altLang="en-US" sz="2400" dirty="0"/>
          </a:p>
          <a:p>
            <a:pPr>
              <a:lnSpc>
                <a:spcPct val="90000"/>
              </a:lnSpc>
              <a:buClrTx/>
              <a:buFont typeface="Wingdings" panose="05000000000000000000" pitchFamily="2" charset="2"/>
              <a:buChar char="l"/>
            </a:pPr>
            <a:r>
              <a:rPr lang="en-US" altLang="en-US" sz="2400" dirty="0"/>
              <a:t>Thermal neutrons have an energy of about ~ 0.025 eV</a:t>
            </a:r>
          </a:p>
          <a:p>
            <a:pPr>
              <a:lnSpc>
                <a:spcPct val="90000"/>
              </a:lnSpc>
              <a:buClrTx/>
              <a:buFont typeface="Wingdings" panose="05000000000000000000" pitchFamily="2" charset="2"/>
              <a:buChar char="l"/>
            </a:pPr>
            <a:endParaRPr lang="en-US" altLang="en-US" sz="2400" dirty="0"/>
          </a:p>
          <a:p>
            <a:pPr>
              <a:lnSpc>
                <a:spcPct val="90000"/>
              </a:lnSpc>
              <a:buClrTx/>
              <a:buFont typeface="Wingdings" panose="05000000000000000000" pitchFamily="2" charset="2"/>
              <a:buChar char="l"/>
            </a:pPr>
            <a:r>
              <a:rPr lang="en-US" altLang="en-US" sz="2400" dirty="0"/>
              <a:t>Epithermal neutrons, resonance neutrons, slow neutrons have energies between 0.01 MeV and 0.1 MeV</a:t>
            </a:r>
          </a:p>
          <a:p>
            <a:pPr>
              <a:lnSpc>
                <a:spcPct val="90000"/>
              </a:lnSpc>
              <a:buClrTx/>
              <a:buFont typeface="Wingdings" panose="05000000000000000000" pitchFamily="2" charset="2"/>
              <a:buChar char="l"/>
            </a:pPr>
            <a:endParaRPr lang="en-US" altLang="en-US" sz="2400" dirty="0"/>
          </a:p>
          <a:p>
            <a:pPr>
              <a:lnSpc>
                <a:spcPct val="90000"/>
              </a:lnSpc>
              <a:buClrTx/>
              <a:buFont typeface="Wingdings" panose="05000000000000000000" pitchFamily="2" charset="2"/>
              <a:buChar char="l"/>
            </a:pPr>
            <a:r>
              <a:rPr lang="en-US" altLang="en-US" sz="2400" dirty="0"/>
              <a:t>Fast neutrons - 0.1 MeV and 20 MeV</a:t>
            </a:r>
          </a:p>
          <a:p>
            <a:pPr>
              <a:lnSpc>
                <a:spcPct val="90000"/>
              </a:lnSpc>
              <a:buClrTx/>
              <a:buFont typeface="Wingdings" panose="05000000000000000000" pitchFamily="2" charset="2"/>
              <a:buChar char="l"/>
            </a:pPr>
            <a:endParaRPr lang="en-US" altLang="en-US" sz="2400" dirty="0"/>
          </a:p>
          <a:p>
            <a:pPr>
              <a:lnSpc>
                <a:spcPct val="90000"/>
              </a:lnSpc>
              <a:buClrTx/>
              <a:buFont typeface="Wingdings" panose="05000000000000000000" pitchFamily="2" charset="2"/>
              <a:buChar char="l"/>
            </a:pPr>
            <a:r>
              <a:rPr lang="en-US" altLang="en-US" sz="2400" dirty="0"/>
              <a:t>Relativistic neutrons</a:t>
            </a:r>
          </a:p>
        </p:txBody>
      </p:sp>
      <p:sp>
        <p:nvSpPr>
          <p:cNvPr id="51203" name="Text Box 5"/>
          <p:cNvSpPr txBox="1">
            <a:spLocks noChangeArrowheads="1"/>
          </p:cNvSpPr>
          <p:nvPr/>
        </p:nvSpPr>
        <p:spPr bwMode="auto">
          <a:xfrm>
            <a:off x="1600200" y="459582"/>
            <a:ext cx="5715000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90000"/>
              </a:lnSpc>
              <a:spcBef>
                <a:spcPct val="20000"/>
              </a:spcBef>
            </a:pPr>
            <a:r>
              <a:rPr lang="en-US" altLang="en-US" sz="3200" dirty="0">
                <a:solidFill>
                  <a:srgbClr val="FF0000"/>
                </a:solidFill>
                <a:latin typeface="+mn-lt"/>
              </a:rPr>
              <a:t>Classification of Neutrons</a:t>
            </a:r>
          </a:p>
        </p:txBody>
      </p:sp>
    </p:spTree>
    <p:extLst>
      <p:ext uri="{BB962C8B-B14F-4D97-AF65-F5344CB8AC3E}">
        <p14:creationId xmlns:p14="http://schemas.microsoft.com/office/powerpoint/2010/main" val="30594544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557213" indent="-2143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857250" indent="-1714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200150" indent="-1714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543050" indent="-1714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0994547A-305A-4131-9F88-4BE053ACBD58}" type="slidenum">
              <a:rPr lang="en-US" altLang="en-US">
                <a:latin typeface="Times New Roman" panose="02020603050405020304" pitchFamily="18" charset="0"/>
              </a:rPr>
              <a:pPr eaLnBrk="1" hangingPunct="1"/>
              <a:t>16</a:t>
            </a:fld>
            <a:endParaRPr lang="en-US" altLang="en-US" dirty="0">
              <a:latin typeface="Times New Roman" panose="02020603050405020304" pitchFamily="18" charset="0"/>
            </a:endParaRPr>
          </a:p>
        </p:txBody>
      </p:sp>
      <p:sp>
        <p:nvSpPr>
          <p:cNvPr id="43011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 eaLnBrk="1" hangingPunct="1">
              <a:defRPr/>
            </a:pPr>
            <a:r>
              <a:rPr lang="en-US" sz="3200" dirty="0">
                <a:solidFill>
                  <a:srgbClr val="FF0000"/>
                </a:solidFill>
                <a:latin typeface="+mn-lt"/>
              </a:rPr>
              <a:t>Neutron Energy Ranges</a:t>
            </a:r>
          </a:p>
        </p:txBody>
      </p:sp>
      <p:pic>
        <p:nvPicPr>
          <p:cNvPr id="52228" name="Picture 3"/>
          <p:cNvPicPr>
            <a:picLocks noGrp="1" noChangeAspect="1" noChangeArrowheads="1"/>
          </p:cNvPicPr>
          <p:nvPr>
            <p:ph type="chart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657350" y="1160860"/>
            <a:ext cx="5772150" cy="3940969"/>
          </a:xfrm>
        </p:spPr>
      </p:pic>
    </p:spTree>
    <p:extLst>
      <p:ext uri="{BB962C8B-B14F-4D97-AF65-F5344CB8AC3E}">
        <p14:creationId xmlns:p14="http://schemas.microsoft.com/office/powerpoint/2010/main" val="26464985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065610"/>
            <a:ext cx="7239000" cy="1428750"/>
          </a:xfrm>
        </p:spPr>
        <p:txBody>
          <a:bodyPr>
            <a:noAutofit/>
          </a:bodyPr>
          <a:lstStyle/>
          <a:p>
            <a:pPr>
              <a:buClrTx/>
              <a:buFont typeface="Wingdings" panose="05000000000000000000" pitchFamily="2" charset="2"/>
              <a:buChar char="l"/>
            </a:pPr>
            <a:r>
              <a:rPr lang="en-US" altLang="en-US" sz="2400" dirty="0"/>
              <a:t>At thermal energies neutrons are indistinguishable from gas molecules at the same temperature and follow the Maxwell-</a:t>
            </a:r>
            <a:r>
              <a:rPr lang="en-US" altLang="en-US" sz="2400" dirty="0" err="1"/>
              <a:t>Boltzman</a:t>
            </a:r>
            <a:r>
              <a:rPr lang="en-US" altLang="en-US" sz="2400" dirty="0"/>
              <a:t> distribution:</a:t>
            </a:r>
          </a:p>
        </p:txBody>
      </p:sp>
      <p:graphicFrame>
        <p:nvGraphicFramePr>
          <p:cNvPr id="53251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75699701"/>
              </p:ext>
            </p:extLst>
          </p:nvPr>
        </p:nvGraphicFramePr>
        <p:xfrm>
          <a:off x="2686050" y="2266950"/>
          <a:ext cx="3543300" cy="800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5153022" imgH="1095272" progId="Equation.3">
                  <p:embed/>
                </p:oleObj>
              </mc:Choice>
              <mc:Fallback>
                <p:oleObj name="Equation" r:id="rId2" imgW="5153022" imgH="1095272" progId="Equation.3">
                  <p:embed/>
                  <p:pic>
                    <p:nvPicPr>
                      <p:cNvPr id="53251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86050" y="2266950"/>
                        <a:ext cx="3543300" cy="800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252" name="Text Box 5"/>
          <p:cNvSpPr txBox="1">
            <a:spLocks noChangeArrowheads="1"/>
          </p:cNvSpPr>
          <p:nvPr/>
        </p:nvSpPr>
        <p:spPr bwMode="auto">
          <a:xfrm>
            <a:off x="1517157" y="2952750"/>
            <a:ext cx="7315200" cy="20497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96875" indent="-39687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  <a:spcBef>
                <a:spcPct val="20000"/>
              </a:spcBef>
              <a:buSzPct val="90000"/>
              <a:buFont typeface="Wingdings" panose="05000000000000000000" pitchFamily="2" charset="2"/>
              <a:buChar char="l"/>
            </a:pPr>
            <a:r>
              <a:rPr lang="en-US" altLang="en-US" dirty="0">
                <a:latin typeface="+mn-lt"/>
              </a:rPr>
              <a:t>where:</a:t>
            </a:r>
          </a:p>
          <a:p>
            <a:pPr>
              <a:lnSpc>
                <a:spcPct val="90000"/>
              </a:lnSpc>
              <a:spcBef>
                <a:spcPct val="20000"/>
              </a:spcBef>
              <a:buSzPct val="90000"/>
              <a:buFont typeface="Wingdings" panose="05000000000000000000" pitchFamily="2" charset="2"/>
              <a:buNone/>
            </a:pPr>
            <a:r>
              <a:rPr lang="en-US" altLang="en-US" i="1" dirty="0">
                <a:latin typeface="+mn-lt"/>
              </a:rPr>
              <a:t>		ƒ </a:t>
            </a:r>
            <a:r>
              <a:rPr lang="en-US" altLang="en-US" dirty="0">
                <a:latin typeface="+mn-lt"/>
              </a:rPr>
              <a:t>(E) = fraction of neutrons of energy</a:t>
            </a:r>
          </a:p>
          <a:p>
            <a:pPr>
              <a:lnSpc>
                <a:spcPct val="90000"/>
              </a:lnSpc>
              <a:spcBef>
                <a:spcPct val="20000"/>
              </a:spcBef>
              <a:buSzPct val="90000"/>
              <a:buFont typeface="Wingdings" panose="05000000000000000000" pitchFamily="2" charset="2"/>
              <a:buNone/>
            </a:pPr>
            <a:r>
              <a:rPr lang="en-US" altLang="en-US" dirty="0">
                <a:latin typeface="+mn-lt"/>
              </a:rPr>
              <a:t> 			e/unit energy interval </a:t>
            </a:r>
          </a:p>
          <a:p>
            <a:pPr>
              <a:lnSpc>
                <a:spcPct val="90000"/>
              </a:lnSpc>
              <a:spcBef>
                <a:spcPct val="20000"/>
              </a:spcBef>
              <a:buSzPct val="90000"/>
              <a:buFont typeface="Wingdings" panose="05000000000000000000" pitchFamily="2" charset="2"/>
              <a:buNone/>
            </a:pPr>
            <a:r>
              <a:rPr lang="en-US" altLang="en-US" dirty="0">
                <a:latin typeface="+mn-lt"/>
              </a:rPr>
              <a:t>		k = </a:t>
            </a:r>
            <a:r>
              <a:rPr lang="en-US" altLang="en-US" dirty="0" err="1">
                <a:latin typeface="+mn-lt"/>
              </a:rPr>
              <a:t>Boltzman</a:t>
            </a:r>
            <a:r>
              <a:rPr lang="en-US" altLang="en-US" dirty="0">
                <a:latin typeface="+mn-lt"/>
              </a:rPr>
              <a:t> constant  </a:t>
            </a:r>
            <a:r>
              <a:rPr lang="en-US" altLang="en-US" dirty="0">
                <a:latin typeface="+mn-lt"/>
                <a:sym typeface="Symbol" panose="05050102010706020507" pitchFamily="18" charset="2"/>
              </a:rPr>
              <a:t></a:t>
            </a:r>
            <a:r>
              <a:rPr lang="en-US" altLang="en-US" dirty="0">
                <a:latin typeface="+mn-lt"/>
              </a:rPr>
              <a:t> 10</a:t>
            </a:r>
            <a:r>
              <a:rPr lang="en-US" altLang="en-US" baseline="30000" dirty="0">
                <a:latin typeface="+mn-lt"/>
              </a:rPr>
              <a:t>-23</a:t>
            </a:r>
            <a:r>
              <a:rPr lang="en-US" altLang="en-US" dirty="0">
                <a:latin typeface="+mn-lt"/>
              </a:rPr>
              <a:t> J/ºK</a:t>
            </a:r>
          </a:p>
          <a:p>
            <a:pPr>
              <a:lnSpc>
                <a:spcPct val="90000"/>
              </a:lnSpc>
              <a:spcBef>
                <a:spcPct val="20000"/>
              </a:spcBef>
              <a:buSzPct val="90000"/>
              <a:buFont typeface="Wingdings" panose="05000000000000000000" pitchFamily="2" charset="2"/>
              <a:buNone/>
            </a:pPr>
            <a:r>
              <a:rPr lang="en-US" altLang="en-US" dirty="0">
                <a:latin typeface="+mn-lt"/>
              </a:rPr>
              <a:t>		T = absolute temperature ºK</a:t>
            </a:r>
          </a:p>
        </p:txBody>
      </p:sp>
      <p:sp>
        <p:nvSpPr>
          <p:cNvPr id="53253" name="Rectangle 6"/>
          <p:cNvSpPr>
            <a:spLocks noGrp="1" noChangeArrowheads="1"/>
          </p:cNvSpPr>
          <p:nvPr>
            <p:ph type="title"/>
          </p:nvPr>
        </p:nvSpPr>
        <p:spPr>
          <a:xfrm>
            <a:off x="1543050" y="208360"/>
            <a:ext cx="5829300" cy="857250"/>
          </a:xfrm>
        </p:spPr>
        <p:txBody>
          <a:bodyPr/>
          <a:lstStyle/>
          <a:p>
            <a:pPr algn="ctr"/>
            <a:r>
              <a:rPr lang="en-US" altLang="en-US" sz="2700" dirty="0">
                <a:solidFill>
                  <a:srgbClr val="FF0000"/>
                </a:solidFill>
              </a:rPr>
              <a:t>Classification of Neutrons cont’d</a:t>
            </a:r>
          </a:p>
        </p:txBody>
      </p:sp>
    </p:spTree>
    <p:extLst>
      <p:ext uri="{BB962C8B-B14F-4D97-AF65-F5344CB8AC3E}">
        <p14:creationId xmlns:p14="http://schemas.microsoft.com/office/powerpoint/2010/main" val="30315649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43050" y="1143000"/>
            <a:ext cx="6115050" cy="1885950"/>
          </a:xfrm>
        </p:spPr>
        <p:txBody>
          <a:bodyPr>
            <a:normAutofit/>
          </a:bodyPr>
          <a:lstStyle/>
          <a:p>
            <a:pPr algn="just">
              <a:buClrTx/>
              <a:buFont typeface="Wingdings" panose="05000000000000000000" pitchFamily="2" charset="2"/>
              <a:buChar char="l"/>
            </a:pPr>
            <a:r>
              <a:rPr lang="en-US" altLang="en-US" sz="2400" b="1" dirty="0"/>
              <a:t>M</a:t>
            </a:r>
            <a:r>
              <a:rPr lang="en-US" altLang="en-US" sz="2400" dirty="0"/>
              <a:t>ost </a:t>
            </a:r>
            <a:r>
              <a:rPr lang="en-US" altLang="en-US" sz="2400" b="1" dirty="0"/>
              <a:t>p</a:t>
            </a:r>
            <a:r>
              <a:rPr lang="en-US" altLang="en-US" sz="2400" dirty="0"/>
              <a:t>robable energy is:</a:t>
            </a:r>
          </a:p>
          <a:p>
            <a:pPr algn="ctr">
              <a:buClrTx/>
              <a:buFont typeface="Wingdings" panose="05000000000000000000" pitchFamily="2" charset="2"/>
              <a:buNone/>
            </a:pPr>
            <a:r>
              <a:rPr lang="en-US" altLang="en-US" sz="2400" dirty="0" err="1"/>
              <a:t>E</a:t>
            </a:r>
            <a:r>
              <a:rPr lang="en-US" altLang="en-US" sz="2400" baseline="-25000" dirty="0" err="1"/>
              <a:t>mp</a:t>
            </a:r>
            <a:r>
              <a:rPr lang="en-US" altLang="en-US" sz="2400" dirty="0"/>
              <a:t> = </a:t>
            </a:r>
            <a:r>
              <a:rPr lang="en-US" altLang="en-US" sz="2400" dirty="0" err="1"/>
              <a:t>kT</a:t>
            </a:r>
            <a:endParaRPr lang="en-US" altLang="en-US" sz="2400" dirty="0"/>
          </a:p>
          <a:p>
            <a:pPr algn="just">
              <a:buClrTx/>
              <a:buFont typeface="Wingdings" panose="05000000000000000000" pitchFamily="2" charset="2"/>
              <a:buChar char="l"/>
            </a:pPr>
            <a:endParaRPr lang="en-US" altLang="en-US" sz="2400" dirty="0"/>
          </a:p>
          <a:p>
            <a:pPr algn="just">
              <a:buClrTx/>
              <a:buFont typeface="Wingdings" panose="05000000000000000000" pitchFamily="2" charset="2"/>
              <a:buChar char="l"/>
            </a:pPr>
            <a:r>
              <a:rPr lang="en-US" altLang="en-US" sz="2400" dirty="0"/>
              <a:t>Average energy at any given temperature is:</a:t>
            </a:r>
          </a:p>
        </p:txBody>
      </p:sp>
      <p:graphicFrame>
        <p:nvGraphicFramePr>
          <p:cNvPr id="54275" name="Object 2"/>
          <p:cNvGraphicFramePr>
            <a:graphicFrameLocks noChangeAspect="1"/>
          </p:cNvGraphicFramePr>
          <p:nvPr/>
        </p:nvGraphicFramePr>
        <p:xfrm>
          <a:off x="4000500" y="2912269"/>
          <a:ext cx="1085850" cy="6881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504944" imgH="943091" progId="Equation.3">
                  <p:embed/>
                </p:oleObj>
              </mc:Choice>
              <mc:Fallback>
                <p:oleObj name="Equation" r:id="rId2" imgW="1504944" imgH="943091" progId="Equation.3">
                  <p:embed/>
                  <p:pic>
                    <p:nvPicPr>
                      <p:cNvPr id="54275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00500" y="2912269"/>
                        <a:ext cx="1085850" cy="68818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4276" name="Text Box 6"/>
          <p:cNvSpPr txBox="1">
            <a:spLocks noChangeArrowheads="1"/>
          </p:cNvSpPr>
          <p:nvPr/>
        </p:nvSpPr>
        <p:spPr bwMode="auto">
          <a:xfrm>
            <a:off x="1543050" y="3858816"/>
            <a:ext cx="6115050" cy="11726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38138" indent="-338138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  <a:spcBef>
                <a:spcPct val="20000"/>
              </a:spcBef>
              <a:buSzPct val="90000"/>
              <a:buFont typeface="Wingdings" panose="05000000000000000000" pitchFamily="2" charset="2"/>
              <a:buChar char="l"/>
            </a:pPr>
            <a:r>
              <a:rPr lang="en-US" altLang="en-US" dirty="0">
                <a:latin typeface="+mn-lt"/>
                <a:cs typeface="Times New Roman" panose="02020603050405020304" pitchFamily="18" charset="0"/>
              </a:rPr>
              <a:t>For neutrons at 293 ⁰K most probable energy is 0.025 eV</a:t>
            </a:r>
          </a:p>
          <a:p>
            <a:pPr>
              <a:spcBef>
                <a:spcPct val="50000"/>
              </a:spcBef>
              <a:buSzPct val="90000"/>
              <a:buFont typeface="Wingdings" panose="05000000000000000000" pitchFamily="2" charset="2"/>
              <a:buChar char="l"/>
            </a:pPr>
            <a:endParaRPr lang="en-US" altLang="en-US" sz="1800" dirty="0">
              <a:solidFill>
                <a:srgbClr val="0000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54277" name="Rectangle 7"/>
          <p:cNvSpPr>
            <a:spLocks noGrp="1" noChangeArrowheads="1"/>
          </p:cNvSpPr>
          <p:nvPr>
            <p:ph type="title"/>
          </p:nvPr>
        </p:nvSpPr>
        <p:spPr>
          <a:xfrm>
            <a:off x="1600200" y="208360"/>
            <a:ext cx="5829300" cy="857250"/>
          </a:xfrm>
        </p:spPr>
        <p:txBody>
          <a:bodyPr/>
          <a:lstStyle/>
          <a:p>
            <a:pPr algn="ctr"/>
            <a:r>
              <a:rPr lang="en-US" altLang="en-US" sz="2700" dirty="0">
                <a:solidFill>
                  <a:srgbClr val="FF0000"/>
                </a:solidFill>
              </a:rPr>
              <a:t>Classification of Neutrons cont’d</a:t>
            </a:r>
          </a:p>
        </p:txBody>
      </p:sp>
    </p:spTree>
    <p:extLst>
      <p:ext uri="{BB962C8B-B14F-4D97-AF65-F5344CB8AC3E}">
        <p14:creationId xmlns:p14="http://schemas.microsoft.com/office/powerpoint/2010/main" val="15020645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43050" y="1143000"/>
            <a:ext cx="5829300" cy="514350"/>
          </a:xfrm>
        </p:spPr>
        <p:txBody>
          <a:bodyPr>
            <a:normAutofit/>
          </a:bodyPr>
          <a:lstStyle/>
          <a:p>
            <a:pPr algn="just">
              <a:buClrTx/>
              <a:buFont typeface="Wingdings" panose="05000000000000000000" pitchFamily="2" charset="2"/>
              <a:buChar char="l"/>
            </a:pPr>
            <a:r>
              <a:rPr lang="en-US" altLang="en-US" sz="2400" dirty="0"/>
              <a:t>Velocity:</a:t>
            </a:r>
          </a:p>
        </p:txBody>
      </p:sp>
      <p:graphicFrame>
        <p:nvGraphicFramePr>
          <p:cNvPr id="55299" name="Object 2"/>
          <p:cNvGraphicFramePr>
            <a:graphicFrameLocks noChangeAspect="1"/>
          </p:cNvGraphicFramePr>
          <p:nvPr/>
        </p:nvGraphicFramePr>
        <p:xfrm>
          <a:off x="3017838" y="1608138"/>
          <a:ext cx="3221037" cy="1012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857365" imgH="638188" progId="Equation.3">
                  <p:embed/>
                </p:oleObj>
              </mc:Choice>
              <mc:Fallback>
                <p:oleObj name="Equation" r:id="rId2" imgW="1857365" imgH="638188" progId="Equation.3">
                  <p:embed/>
                  <p:pic>
                    <p:nvPicPr>
                      <p:cNvPr id="55299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17838" y="1608138"/>
                        <a:ext cx="3221037" cy="1012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5300" name="Text Box 5"/>
          <p:cNvSpPr txBox="1">
            <a:spLocks noChangeArrowheads="1"/>
          </p:cNvSpPr>
          <p:nvPr/>
        </p:nvSpPr>
        <p:spPr bwMode="auto">
          <a:xfrm>
            <a:off x="1543050" y="2881312"/>
            <a:ext cx="6172200" cy="1237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38138" indent="-338138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>
              <a:lnSpc>
                <a:spcPct val="90000"/>
              </a:lnSpc>
              <a:spcBef>
                <a:spcPct val="20000"/>
              </a:spcBef>
              <a:buSzPct val="90000"/>
              <a:buFont typeface="Wingdings" panose="05000000000000000000" pitchFamily="2" charset="2"/>
              <a:buChar char="l"/>
            </a:pPr>
            <a:r>
              <a:rPr lang="en-US" altLang="en-US" dirty="0">
                <a:latin typeface="+mn-lt"/>
              </a:rPr>
              <a:t>Neutron half-life is 10.6 minutes</a:t>
            </a:r>
          </a:p>
          <a:p>
            <a:pPr algn="just">
              <a:lnSpc>
                <a:spcPct val="90000"/>
              </a:lnSpc>
              <a:spcBef>
                <a:spcPct val="20000"/>
              </a:spcBef>
              <a:buSzPct val="90000"/>
              <a:buFont typeface="Wingdings" panose="05000000000000000000" pitchFamily="2" charset="2"/>
              <a:buChar char="l"/>
            </a:pPr>
            <a:endParaRPr lang="en-US" altLang="en-US" dirty="0">
              <a:latin typeface="+mn-lt"/>
            </a:endParaRPr>
          </a:p>
          <a:p>
            <a:pPr algn="just">
              <a:lnSpc>
                <a:spcPct val="90000"/>
              </a:lnSpc>
              <a:spcBef>
                <a:spcPct val="20000"/>
              </a:spcBef>
              <a:buSzPct val="90000"/>
              <a:buFont typeface="Wingdings" panose="05000000000000000000" pitchFamily="2" charset="2"/>
              <a:buChar char="l"/>
            </a:pPr>
            <a:r>
              <a:rPr lang="en-US" altLang="en-US" dirty="0">
                <a:latin typeface="+mn-lt"/>
              </a:rPr>
              <a:t>Cold neutrons </a:t>
            </a:r>
            <a:r>
              <a:rPr lang="en-US" altLang="en-US" dirty="0">
                <a:latin typeface="+mn-lt"/>
                <a:sym typeface="Monotype Sorts"/>
              </a:rPr>
              <a:t>are</a:t>
            </a:r>
            <a:r>
              <a:rPr lang="en-US" altLang="en-US" dirty="0">
                <a:latin typeface="+mn-lt"/>
              </a:rPr>
              <a:t> much slower</a:t>
            </a:r>
          </a:p>
        </p:txBody>
      </p:sp>
      <p:sp>
        <p:nvSpPr>
          <p:cNvPr id="55301" name="Rectangle 6"/>
          <p:cNvSpPr>
            <a:spLocks noGrp="1" noChangeArrowheads="1"/>
          </p:cNvSpPr>
          <p:nvPr>
            <p:ph type="title"/>
          </p:nvPr>
        </p:nvSpPr>
        <p:spPr>
          <a:xfrm>
            <a:off x="1191053" y="389785"/>
            <a:ext cx="6533293" cy="990600"/>
          </a:xfrm>
        </p:spPr>
        <p:txBody>
          <a:bodyPr/>
          <a:lstStyle/>
          <a:p>
            <a:pPr algn="ctr"/>
            <a:r>
              <a:rPr lang="en-US" altLang="en-US" sz="2700" dirty="0">
                <a:solidFill>
                  <a:srgbClr val="FF0000"/>
                </a:solidFill>
              </a:rPr>
              <a:t>Classification of Neutrons cont’d</a:t>
            </a:r>
          </a:p>
        </p:txBody>
      </p:sp>
    </p:spTree>
    <p:extLst>
      <p:ext uri="{BB962C8B-B14F-4D97-AF65-F5344CB8AC3E}">
        <p14:creationId xmlns:p14="http://schemas.microsoft.com/office/powerpoint/2010/main" val="30542034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123950"/>
            <a:ext cx="8439150" cy="4400550"/>
          </a:xfrm>
        </p:spPr>
        <p:txBody>
          <a:bodyPr>
            <a:normAutofit/>
          </a:bodyPr>
          <a:lstStyle/>
          <a:p>
            <a:pPr algn="just">
              <a:lnSpc>
                <a:spcPct val="70000"/>
              </a:lnSpc>
              <a:buClrTx/>
              <a:buFont typeface="Wingdings" panose="05000000000000000000" pitchFamily="2" charset="2"/>
              <a:buChar char="l"/>
            </a:pPr>
            <a:r>
              <a:rPr lang="en-US" altLang="en-US" sz="2400" dirty="0"/>
              <a:t>Shielding calculations</a:t>
            </a:r>
          </a:p>
          <a:p>
            <a:pPr>
              <a:lnSpc>
                <a:spcPct val="70000"/>
              </a:lnSpc>
              <a:buClrTx/>
              <a:buFont typeface="Wingdings" panose="05000000000000000000" pitchFamily="2" charset="2"/>
              <a:buChar char="l"/>
            </a:pPr>
            <a:r>
              <a:rPr lang="en-US" altLang="en-US" sz="2400" dirty="0"/>
              <a:t>Neutron scattering; crystal studies, DNA</a:t>
            </a:r>
          </a:p>
          <a:p>
            <a:pPr>
              <a:lnSpc>
                <a:spcPct val="70000"/>
              </a:lnSpc>
              <a:buClrTx/>
              <a:buFont typeface="Wingdings" panose="05000000000000000000" pitchFamily="2" charset="2"/>
              <a:buChar char="l"/>
            </a:pPr>
            <a:r>
              <a:rPr lang="en-US" altLang="en-US" sz="2400" dirty="0"/>
              <a:t>Neutron activation analysis</a:t>
            </a:r>
          </a:p>
          <a:p>
            <a:pPr>
              <a:lnSpc>
                <a:spcPct val="70000"/>
              </a:lnSpc>
              <a:buClrTx/>
              <a:buFont typeface="Wingdings" panose="05000000000000000000" pitchFamily="2" charset="2"/>
              <a:buChar char="l"/>
            </a:pPr>
            <a:r>
              <a:rPr lang="en-US" altLang="en-US" sz="2400" dirty="0"/>
              <a:t>Neutron radiography; paintings, water uptake in plants</a:t>
            </a:r>
          </a:p>
          <a:p>
            <a:pPr>
              <a:lnSpc>
                <a:spcPct val="70000"/>
              </a:lnSpc>
              <a:buClrTx/>
              <a:buFont typeface="Wingdings" panose="05000000000000000000" pitchFamily="2" charset="2"/>
              <a:buChar char="l"/>
            </a:pPr>
            <a:r>
              <a:rPr lang="en-US" altLang="en-US" sz="2400" dirty="0"/>
              <a:t>Weapons research</a:t>
            </a:r>
          </a:p>
          <a:p>
            <a:pPr>
              <a:lnSpc>
                <a:spcPct val="70000"/>
              </a:lnSpc>
              <a:buClrTx/>
              <a:buFont typeface="Wingdings" panose="05000000000000000000" pitchFamily="2" charset="2"/>
              <a:buChar char="l"/>
            </a:pPr>
            <a:r>
              <a:rPr lang="en-US" altLang="en-US" sz="2400" dirty="0"/>
              <a:t>Nuclear structure- fundamental physics</a:t>
            </a:r>
          </a:p>
          <a:p>
            <a:pPr>
              <a:lnSpc>
                <a:spcPct val="70000"/>
              </a:lnSpc>
              <a:buClrTx/>
              <a:buFont typeface="Wingdings" panose="05000000000000000000" pitchFamily="2" charset="2"/>
              <a:buChar char="l"/>
            </a:pPr>
            <a:r>
              <a:rPr lang="en-US" altLang="en-US" sz="2400" dirty="0"/>
              <a:t>Reactor Physics</a:t>
            </a:r>
          </a:p>
          <a:p>
            <a:pPr>
              <a:lnSpc>
                <a:spcPct val="70000"/>
              </a:lnSpc>
              <a:buClrTx/>
              <a:buFont typeface="Wingdings" panose="05000000000000000000" pitchFamily="2" charset="2"/>
              <a:buChar char="l"/>
            </a:pPr>
            <a:r>
              <a:rPr lang="en-US" altLang="en-US" sz="2400" dirty="0"/>
              <a:t>Neutron dosimetry for medical physics</a:t>
            </a:r>
          </a:p>
          <a:p>
            <a:pPr>
              <a:lnSpc>
                <a:spcPct val="80000"/>
              </a:lnSpc>
              <a:buClr>
                <a:srgbClr val="0000FF"/>
              </a:buClr>
              <a:buFont typeface="Wingdings" panose="05000000000000000000" pitchFamily="2" charset="2"/>
              <a:buChar char="l"/>
            </a:pPr>
            <a:endParaRPr lang="en-US" altLang="en-US" sz="1800" b="1" dirty="0">
              <a:solidFill>
                <a:srgbClr val="0000FF"/>
              </a:solidFill>
            </a:endParaRPr>
          </a:p>
        </p:txBody>
      </p:sp>
      <p:sp>
        <p:nvSpPr>
          <p:cNvPr id="35843" name="Rectangle 4"/>
          <p:cNvSpPr>
            <a:spLocks noGrp="1" noChangeArrowheads="1"/>
          </p:cNvSpPr>
          <p:nvPr>
            <p:ph type="title"/>
          </p:nvPr>
        </p:nvSpPr>
        <p:spPr>
          <a:xfrm>
            <a:off x="1600200" y="209550"/>
            <a:ext cx="5829300" cy="686990"/>
          </a:xfrm>
        </p:spPr>
        <p:txBody>
          <a:bodyPr>
            <a:normAutofit/>
          </a:bodyPr>
          <a:lstStyle/>
          <a:p>
            <a:pPr algn="ctr"/>
            <a:r>
              <a:rPr lang="en-US" altLang="en-US" sz="3200" dirty="0">
                <a:solidFill>
                  <a:srgbClr val="FF0000"/>
                </a:solidFill>
              </a:rPr>
              <a:t>Neutron Applications</a:t>
            </a:r>
          </a:p>
        </p:txBody>
      </p:sp>
    </p:spTree>
    <p:extLst>
      <p:ext uri="{BB962C8B-B14F-4D97-AF65-F5344CB8AC3E}">
        <p14:creationId xmlns:p14="http://schemas.microsoft.com/office/powerpoint/2010/main" val="8442163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>
          <a:xfrm>
            <a:off x="1503164" y="285750"/>
            <a:ext cx="6137672" cy="788194"/>
          </a:xfrm>
        </p:spPr>
        <p:txBody>
          <a:bodyPr>
            <a:normAutofit/>
          </a:bodyPr>
          <a:lstStyle/>
          <a:p>
            <a:pPr algn="ctr" eaLnBrk="1" hangingPunct="1">
              <a:defRPr/>
            </a:pPr>
            <a:r>
              <a:rPr lang="en-US" sz="3200" dirty="0">
                <a:solidFill>
                  <a:srgbClr val="FF0000"/>
                </a:solidFill>
              </a:rPr>
              <a:t>Neutron Interactions</a:t>
            </a:r>
          </a:p>
        </p:txBody>
      </p:sp>
      <p:sp>
        <p:nvSpPr>
          <p:cNvPr id="56323" name="Rectangle 3"/>
          <p:cNvSpPr>
            <a:spLocks noGrp="1" noChangeArrowheads="1"/>
          </p:cNvSpPr>
          <p:nvPr>
            <p:ph idx="1"/>
          </p:nvPr>
        </p:nvSpPr>
        <p:spPr>
          <a:xfrm>
            <a:off x="152400" y="971550"/>
            <a:ext cx="8839200" cy="4000500"/>
          </a:xfrm>
        </p:spPr>
        <p:txBody>
          <a:bodyPr>
            <a:normAutofit fontScale="92500" lnSpcReduction="10000"/>
          </a:bodyPr>
          <a:lstStyle/>
          <a:p>
            <a:pPr marL="198835" indent="-198835">
              <a:lnSpc>
                <a:spcPct val="90000"/>
              </a:lnSpc>
              <a:buFont typeface="Wingdings" panose="05000000000000000000" pitchFamily="2" charset="2"/>
              <a:buChar char="l"/>
            </a:pPr>
            <a:r>
              <a:rPr lang="en-US" altLang="en-US" dirty="0"/>
              <a:t> </a:t>
            </a:r>
            <a:r>
              <a:rPr lang="en-US" altLang="en-US" sz="2400" dirty="0"/>
              <a:t>The neutron has a mass of 1 and no charge.</a:t>
            </a:r>
          </a:p>
          <a:p>
            <a:pPr marL="198835" indent="-198835">
              <a:lnSpc>
                <a:spcPct val="90000"/>
              </a:lnSpc>
              <a:buFont typeface="Wingdings" panose="05000000000000000000" pitchFamily="2" charset="2"/>
              <a:buChar char="l"/>
            </a:pPr>
            <a:endParaRPr lang="en-US" altLang="en-US" sz="2400" dirty="0"/>
          </a:p>
          <a:p>
            <a:pPr marL="198835" indent="-198835">
              <a:lnSpc>
                <a:spcPct val="90000"/>
              </a:lnSpc>
              <a:buFont typeface="Wingdings" panose="05000000000000000000" pitchFamily="2" charset="2"/>
              <a:buChar char="l"/>
            </a:pPr>
            <a:r>
              <a:rPr lang="en-US" altLang="en-US" sz="2400" dirty="0"/>
              <a:t> Since it has no charge, it can penetrate a nucleus fairly easily.</a:t>
            </a:r>
          </a:p>
          <a:p>
            <a:pPr marL="198835" indent="-198835">
              <a:lnSpc>
                <a:spcPct val="90000"/>
              </a:lnSpc>
              <a:buFont typeface="Wingdings" panose="05000000000000000000" pitchFamily="2" charset="2"/>
              <a:buChar char="l"/>
            </a:pPr>
            <a:endParaRPr lang="en-US" altLang="en-US" sz="2400" dirty="0"/>
          </a:p>
          <a:p>
            <a:pPr marL="198835" indent="-198835">
              <a:lnSpc>
                <a:spcPct val="90000"/>
              </a:lnSpc>
              <a:buFont typeface="Wingdings" panose="05000000000000000000" pitchFamily="2" charset="2"/>
              <a:buChar char="l"/>
            </a:pPr>
            <a:r>
              <a:rPr lang="en-US" altLang="en-US" sz="2400" dirty="0"/>
              <a:t> Bound neutrons are stable; unbound neutrons are unstable and have a t</a:t>
            </a:r>
            <a:r>
              <a:rPr lang="en-US" altLang="en-US" sz="2400" baseline="-25000" dirty="0"/>
              <a:t>1/2</a:t>
            </a:r>
            <a:r>
              <a:rPr lang="en-US" altLang="en-US" sz="2400" dirty="0"/>
              <a:t> </a:t>
            </a:r>
            <a:r>
              <a:rPr lang="en-US" altLang="en-US" sz="2400" dirty="0">
                <a:cs typeface="Times New Roman" panose="02020603050405020304" pitchFamily="18" charset="0"/>
              </a:rPr>
              <a:t>≈</a:t>
            </a:r>
            <a:r>
              <a:rPr lang="en-US" altLang="en-US" sz="2400" dirty="0"/>
              <a:t> 10.6 minutes.</a:t>
            </a:r>
          </a:p>
          <a:p>
            <a:pPr marL="198835" indent="-198835">
              <a:lnSpc>
                <a:spcPct val="90000"/>
              </a:lnSpc>
              <a:buFont typeface="Wingdings" panose="05000000000000000000" pitchFamily="2" charset="2"/>
              <a:buChar char="l"/>
            </a:pPr>
            <a:endParaRPr lang="en-US" altLang="en-US" sz="2400" dirty="0"/>
          </a:p>
          <a:p>
            <a:pPr marL="198835" indent="-198835">
              <a:lnSpc>
                <a:spcPct val="90000"/>
              </a:lnSpc>
              <a:buFont typeface="Wingdings" panose="05000000000000000000" pitchFamily="2" charset="2"/>
              <a:buChar char="l"/>
            </a:pPr>
            <a:r>
              <a:rPr lang="en-US" altLang="en-US" sz="2400" dirty="0"/>
              <a:t> Free neutrons interact with the nuclei in the material they are in and lose energy. </a:t>
            </a:r>
          </a:p>
          <a:p>
            <a:pPr marL="198835" indent="-198835">
              <a:lnSpc>
                <a:spcPct val="90000"/>
              </a:lnSpc>
              <a:buFont typeface="Wingdings" panose="05000000000000000000" pitchFamily="2" charset="2"/>
              <a:buChar char="l"/>
            </a:pPr>
            <a:endParaRPr lang="en-US" altLang="en-US" sz="2400" dirty="0"/>
          </a:p>
          <a:p>
            <a:pPr marL="198835" indent="-198835">
              <a:lnSpc>
                <a:spcPct val="90000"/>
              </a:lnSpc>
              <a:buFont typeface="Wingdings" panose="05000000000000000000" pitchFamily="2" charset="2"/>
              <a:buChar char="l"/>
            </a:pPr>
            <a:r>
              <a:rPr lang="en-US" altLang="en-US" sz="2400" dirty="0"/>
              <a:t> Interactions with the nucleus are very energy dependent so neutrons are classified on the basis of their kinetic energies</a:t>
            </a:r>
            <a:r>
              <a:rPr lang="en-US" altLang="en-US" sz="1800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2731601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1" name="Rectangle 5"/>
          <p:cNvSpPr>
            <a:spLocks noGrp="1" noChangeArrowheads="1"/>
          </p:cNvSpPr>
          <p:nvPr>
            <p:ph type="title"/>
          </p:nvPr>
        </p:nvSpPr>
        <p:spPr>
          <a:xfrm>
            <a:off x="2057400" y="110037"/>
            <a:ext cx="6019800" cy="990600"/>
          </a:xfrm>
        </p:spPr>
        <p:txBody>
          <a:bodyPr>
            <a:noAutofit/>
          </a:bodyPr>
          <a:lstStyle/>
          <a:p>
            <a:pPr algn="ctr"/>
            <a:r>
              <a:rPr lang="en-US" altLang="en-US" sz="3200" dirty="0">
                <a:solidFill>
                  <a:srgbClr val="FF0000"/>
                </a:solidFill>
              </a:rPr>
              <a:t>Neutron Interactions cont’d</a:t>
            </a:r>
          </a:p>
        </p:txBody>
      </p:sp>
      <p:sp>
        <p:nvSpPr>
          <p:cNvPr id="58370" name="Rectangle 3"/>
          <p:cNvSpPr>
            <a:spLocks noGrp="1" noChangeArrowheads="1"/>
          </p:cNvSpPr>
          <p:nvPr>
            <p:ph sz="half" idx="1"/>
          </p:nvPr>
        </p:nvSpPr>
        <p:spPr>
          <a:xfrm>
            <a:off x="0" y="819150"/>
            <a:ext cx="5181600" cy="4538163"/>
          </a:xfrm>
        </p:spPr>
        <p:txBody>
          <a:bodyPr>
            <a:noAutofit/>
          </a:bodyPr>
          <a:lstStyle/>
          <a:p>
            <a:pPr>
              <a:lnSpc>
                <a:spcPct val="80000"/>
              </a:lnSpc>
              <a:buClrTx/>
              <a:buFont typeface="Wingdings" panose="05000000000000000000" pitchFamily="2" charset="2"/>
              <a:buChar char="l"/>
            </a:pPr>
            <a:r>
              <a:rPr lang="en-US" altLang="en-US" sz="2400" dirty="0"/>
              <a:t>Neutrons essentially interact only with the atomic nucleus</a:t>
            </a:r>
          </a:p>
          <a:p>
            <a:pPr>
              <a:lnSpc>
                <a:spcPct val="80000"/>
              </a:lnSpc>
              <a:buClrTx/>
              <a:buFont typeface="Wingdings" panose="05000000000000000000" pitchFamily="2" charset="2"/>
              <a:buNone/>
            </a:pPr>
            <a:endParaRPr lang="en-US" altLang="en-US" sz="2400" dirty="0"/>
          </a:p>
          <a:p>
            <a:pPr>
              <a:lnSpc>
                <a:spcPct val="80000"/>
              </a:lnSpc>
              <a:buClrTx/>
              <a:buFont typeface="Wingdings" panose="05000000000000000000" pitchFamily="2" charset="2"/>
              <a:buChar char="l"/>
            </a:pPr>
            <a:r>
              <a:rPr lang="en-US" altLang="en-US" sz="2400" dirty="0"/>
              <a:t>Cross-sections can vary dramatically and erratically based on complex interactions between all the nucleons in the nucleus and the incident neutron</a:t>
            </a:r>
          </a:p>
          <a:p>
            <a:pPr>
              <a:lnSpc>
                <a:spcPct val="80000"/>
              </a:lnSpc>
              <a:buClrTx/>
              <a:buFont typeface="Wingdings" panose="05000000000000000000" pitchFamily="2" charset="2"/>
              <a:buChar char="l"/>
            </a:pPr>
            <a:endParaRPr lang="en-US" altLang="en-US" sz="2400" dirty="0"/>
          </a:p>
          <a:p>
            <a:pPr>
              <a:lnSpc>
                <a:spcPct val="80000"/>
              </a:lnSpc>
              <a:buClrTx/>
              <a:buFont typeface="Wingdings" panose="05000000000000000000" pitchFamily="2" charset="2"/>
              <a:buChar char="l"/>
            </a:pPr>
            <a:r>
              <a:rPr lang="en-US" altLang="en-US" sz="2400" dirty="0"/>
              <a:t>Huge effort has been spent to measure these cross-sections for many materials and a wide range of neutron energies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2599" y="1100637"/>
            <a:ext cx="3415715" cy="3071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875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3" name="Rectangle 2"/>
          <p:cNvSpPr>
            <a:spLocks noGrp="1" noChangeArrowheads="1"/>
          </p:cNvSpPr>
          <p:nvPr>
            <p:ph type="title"/>
          </p:nvPr>
        </p:nvSpPr>
        <p:spPr>
          <a:xfrm>
            <a:off x="1994535" y="57150"/>
            <a:ext cx="5549265" cy="895350"/>
          </a:xfrm>
        </p:spPr>
        <p:txBody>
          <a:bodyPr>
            <a:normAutofit fontScale="90000"/>
          </a:bodyPr>
          <a:lstStyle/>
          <a:p>
            <a:pPr algn="ctr" eaLnBrk="1" hangingPunct="1">
              <a:defRPr/>
            </a:pPr>
            <a:br>
              <a:rPr lang="en-US" dirty="0"/>
            </a:br>
            <a:r>
              <a:rPr lang="en-US" sz="3600" dirty="0">
                <a:solidFill>
                  <a:srgbClr val="FF0000"/>
                </a:solidFill>
              </a:rPr>
              <a:t>Neutron Interactions cont’d</a:t>
            </a:r>
            <a:br>
              <a:rPr lang="en-US" sz="3600" dirty="0">
                <a:solidFill>
                  <a:srgbClr val="FF0000"/>
                </a:solidFill>
              </a:rPr>
            </a:br>
            <a:endParaRPr lang="en-US" sz="3600" dirty="0">
              <a:solidFill>
                <a:srgbClr val="FF0000"/>
              </a:solidFill>
            </a:endParaRPr>
          </a:p>
        </p:txBody>
      </p:sp>
      <p:grpSp>
        <p:nvGrpSpPr>
          <p:cNvPr id="59395" name="Group 3"/>
          <p:cNvGrpSpPr>
            <a:grpSpLocks/>
          </p:cNvGrpSpPr>
          <p:nvPr/>
        </p:nvGrpSpPr>
        <p:grpSpPr bwMode="auto">
          <a:xfrm>
            <a:off x="967411" y="742950"/>
            <a:ext cx="7320634" cy="4248150"/>
            <a:chOff x="366" y="1008"/>
            <a:chExt cx="4962" cy="2880"/>
          </a:xfrm>
        </p:grpSpPr>
        <p:sp>
          <p:nvSpPr>
            <p:cNvPr id="59553" name="Rectangle 4"/>
            <p:cNvSpPr>
              <a:spLocks noChangeArrowheads="1"/>
            </p:cNvSpPr>
            <p:nvPr/>
          </p:nvSpPr>
          <p:spPr bwMode="auto">
            <a:xfrm>
              <a:off x="432" y="1008"/>
              <a:ext cx="1632" cy="144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sz="1800" dirty="0">
                <a:latin typeface="Times New Roman" panose="02020603050405020304" pitchFamily="18" charset="0"/>
              </a:endParaRPr>
            </a:p>
          </p:txBody>
        </p:sp>
        <p:sp>
          <p:nvSpPr>
            <p:cNvPr id="59554" name="Rectangle 5"/>
            <p:cNvSpPr>
              <a:spLocks noChangeArrowheads="1"/>
            </p:cNvSpPr>
            <p:nvPr/>
          </p:nvSpPr>
          <p:spPr bwMode="auto">
            <a:xfrm>
              <a:off x="2064" y="1008"/>
              <a:ext cx="1632" cy="144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endParaRPr lang="en-US" altLang="en-US" sz="1800">
                <a:latin typeface="Symbol" panose="05050102010706020507" pitchFamily="18" charset="2"/>
              </a:endParaRPr>
            </a:p>
          </p:txBody>
        </p:sp>
        <p:sp>
          <p:nvSpPr>
            <p:cNvPr id="59555" name="Rectangle 6"/>
            <p:cNvSpPr>
              <a:spLocks noChangeArrowheads="1"/>
            </p:cNvSpPr>
            <p:nvPr/>
          </p:nvSpPr>
          <p:spPr bwMode="auto">
            <a:xfrm>
              <a:off x="3696" y="1008"/>
              <a:ext cx="1632" cy="144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sz="1800" dirty="0">
                <a:latin typeface="Times New Roman" panose="02020603050405020304" pitchFamily="18" charset="0"/>
              </a:endParaRPr>
            </a:p>
          </p:txBody>
        </p:sp>
        <p:sp>
          <p:nvSpPr>
            <p:cNvPr id="59556" name="Rectangle 7"/>
            <p:cNvSpPr>
              <a:spLocks noChangeArrowheads="1"/>
            </p:cNvSpPr>
            <p:nvPr/>
          </p:nvSpPr>
          <p:spPr bwMode="auto">
            <a:xfrm>
              <a:off x="432" y="2448"/>
              <a:ext cx="1632" cy="144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sz="1800" dirty="0">
                <a:latin typeface="Times New Roman" panose="02020603050405020304" pitchFamily="18" charset="0"/>
              </a:endParaRPr>
            </a:p>
          </p:txBody>
        </p:sp>
        <p:sp>
          <p:nvSpPr>
            <p:cNvPr id="59557" name="Rectangle 8"/>
            <p:cNvSpPr>
              <a:spLocks noChangeArrowheads="1"/>
            </p:cNvSpPr>
            <p:nvPr/>
          </p:nvSpPr>
          <p:spPr bwMode="auto">
            <a:xfrm>
              <a:off x="2064" y="2448"/>
              <a:ext cx="1632" cy="144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sz="1800" dirty="0">
                <a:latin typeface="Times New Roman" panose="02020603050405020304" pitchFamily="18" charset="0"/>
              </a:endParaRPr>
            </a:p>
          </p:txBody>
        </p:sp>
        <p:sp>
          <p:nvSpPr>
            <p:cNvPr id="59558" name="Rectangle 9"/>
            <p:cNvSpPr>
              <a:spLocks noChangeArrowheads="1"/>
            </p:cNvSpPr>
            <p:nvPr/>
          </p:nvSpPr>
          <p:spPr bwMode="auto">
            <a:xfrm>
              <a:off x="3696" y="2448"/>
              <a:ext cx="1632" cy="144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sz="1800" dirty="0">
                <a:latin typeface="Times New Roman" panose="02020603050405020304" pitchFamily="18" charset="0"/>
              </a:endParaRPr>
            </a:p>
          </p:txBody>
        </p:sp>
        <p:sp>
          <p:nvSpPr>
            <p:cNvPr id="59559" name="Text Box 10"/>
            <p:cNvSpPr txBox="1">
              <a:spLocks noChangeArrowheads="1"/>
            </p:cNvSpPr>
            <p:nvPr/>
          </p:nvSpPr>
          <p:spPr bwMode="auto">
            <a:xfrm>
              <a:off x="530" y="1008"/>
              <a:ext cx="1399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lang="en-US" altLang="en-US" sz="2000" dirty="0">
                  <a:latin typeface="+mn-lt"/>
                </a:rPr>
                <a:t>Elastic Scattering</a:t>
              </a:r>
            </a:p>
          </p:txBody>
        </p:sp>
        <p:sp>
          <p:nvSpPr>
            <p:cNvPr id="59560" name="Text Box 11"/>
            <p:cNvSpPr txBox="1">
              <a:spLocks noChangeArrowheads="1"/>
            </p:cNvSpPr>
            <p:nvPr/>
          </p:nvSpPr>
          <p:spPr bwMode="auto">
            <a:xfrm>
              <a:off x="2137" y="2448"/>
              <a:ext cx="1498" cy="6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lang="en-US" altLang="en-US" sz="2000" dirty="0">
                  <a:latin typeface="+mn-lt"/>
                </a:rPr>
                <a:t>Neutron-Producing</a:t>
              </a:r>
            </a:p>
            <a:p>
              <a:pPr algn="ctr"/>
              <a:r>
                <a:rPr lang="en-US" altLang="en-US" sz="2000" dirty="0">
                  <a:latin typeface="+mn-lt"/>
                </a:rPr>
                <a:t> Reactions</a:t>
              </a:r>
            </a:p>
            <a:p>
              <a:pPr algn="ctr"/>
              <a:r>
                <a:rPr lang="en-US" altLang="en-US" sz="2000" dirty="0">
                  <a:latin typeface="+mn-lt"/>
                </a:rPr>
                <a:t>[(n,2n), (n,3n), etc.]</a:t>
              </a:r>
            </a:p>
          </p:txBody>
        </p:sp>
        <p:sp>
          <p:nvSpPr>
            <p:cNvPr id="59561" name="Text Box 12"/>
            <p:cNvSpPr txBox="1">
              <a:spLocks noChangeArrowheads="1"/>
            </p:cNvSpPr>
            <p:nvPr/>
          </p:nvSpPr>
          <p:spPr bwMode="auto">
            <a:xfrm>
              <a:off x="2097" y="1008"/>
              <a:ext cx="1519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lang="en-US" altLang="en-US" sz="2000" dirty="0">
                  <a:latin typeface="+mn-lt"/>
                </a:rPr>
                <a:t>Inelastic Scattering</a:t>
              </a:r>
            </a:p>
          </p:txBody>
        </p:sp>
        <p:sp>
          <p:nvSpPr>
            <p:cNvPr id="59562" name="Text Box 13"/>
            <p:cNvSpPr txBox="1">
              <a:spLocks noChangeArrowheads="1"/>
            </p:cNvSpPr>
            <p:nvPr/>
          </p:nvSpPr>
          <p:spPr bwMode="auto">
            <a:xfrm>
              <a:off x="366" y="2448"/>
              <a:ext cx="1729" cy="6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lang="en-US" altLang="en-US" sz="2000" dirty="0">
                  <a:latin typeface="+mn-lt"/>
                </a:rPr>
                <a:t>Charged-Particle </a:t>
              </a:r>
            </a:p>
            <a:p>
              <a:pPr algn="ctr"/>
              <a:r>
                <a:rPr lang="en-US" altLang="en-US" sz="2000" dirty="0">
                  <a:latin typeface="+mn-lt"/>
                </a:rPr>
                <a:t>Reactions</a:t>
              </a:r>
            </a:p>
            <a:p>
              <a:pPr algn="ctr"/>
              <a:r>
                <a:rPr lang="en-US" altLang="en-US" sz="2000" dirty="0">
                  <a:latin typeface="+mn-lt"/>
                </a:rPr>
                <a:t>[(</a:t>
              </a:r>
              <a:r>
                <a:rPr lang="en-US" altLang="en-US" sz="2000" dirty="0" err="1">
                  <a:latin typeface="+mn-lt"/>
                </a:rPr>
                <a:t>n,a</a:t>
              </a:r>
              <a:r>
                <a:rPr lang="en-US" altLang="en-US" sz="2000" dirty="0">
                  <a:latin typeface="+mn-lt"/>
                </a:rPr>
                <a:t>), (</a:t>
              </a:r>
              <a:r>
                <a:rPr lang="en-US" altLang="en-US" sz="2000" dirty="0" err="1">
                  <a:latin typeface="+mn-lt"/>
                </a:rPr>
                <a:t>n,p</a:t>
              </a:r>
              <a:r>
                <a:rPr lang="en-US" altLang="en-US" sz="2000" dirty="0">
                  <a:latin typeface="+mn-lt"/>
                </a:rPr>
                <a:t>), (</a:t>
              </a:r>
              <a:r>
                <a:rPr lang="en-US" altLang="en-US" sz="2000" dirty="0" err="1">
                  <a:latin typeface="+mn-lt"/>
                </a:rPr>
                <a:t>n,d</a:t>
              </a:r>
              <a:r>
                <a:rPr lang="en-US" altLang="en-US" sz="2000" dirty="0">
                  <a:latin typeface="+mn-lt"/>
                </a:rPr>
                <a:t>), etc.]</a:t>
              </a:r>
            </a:p>
          </p:txBody>
        </p:sp>
        <p:sp>
          <p:nvSpPr>
            <p:cNvPr id="59563" name="Text Box 14"/>
            <p:cNvSpPr txBox="1">
              <a:spLocks noChangeArrowheads="1"/>
            </p:cNvSpPr>
            <p:nvPr/>
          </p:nvSpPr>
          <p:spPr bwMode="auto">
            <a:xfrm>
              <a:off x="3773" y="1008"/>
              <a:ext cx="1438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lang="en-US" altLang="en-US" sz="2000" dirty="0">
                  <a:latin typeface="+mn-lt"/>
                </a:rPr>
                <a:t>Radiative Capture</a:t>
              </a:r>
            </a:p>
          </p:txBody>
        </p:sp>
        <p:sp>
          <p:nvSpPr>
            <p:cNvPr id="59564" name="Text Box 15"/>
            <p:cNvSpPr txBox="1">
              <a:spLocks noChangeArrowheads="1"/>
            </p:cNvSpPr>
            <p:nvPr/>
          </p:nvSpPr>
          <p:spPr bwMode="auto">
            <a:xfrm>
              <a:off x="4175" y="2448"/>
              <a:ext cx="626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lang="en-US" altLang="en-US" sz="2000" dirty="0">
                  <a:latin typeface="+mn-lt"/>
                </a:rPr>
                <a:t>Fission</a:t>
              </a:r>
            </a:p>
          </p:txBody>
        </p:sp>
      </p:grpSp>
      <p:grpSp>
        <p:nvGrpSpPr>
          <p:cNvPr id="59396" name="Group 16"/>
          <p:cNvGrpSpPr>
            <a:grpSpLocks/>
          </p:cNvGrpSpPr>
          <p:nvPr/>
        </p:nvGrpSpPr>
        <p:grpSpPr bwMode="auto">
          <a:xfrm>
            <a:off x="1353575" y="1641167"/>
            <a:ext cx="1714500" cy="742950"/>
            <a:chOff x="624" y="1488"/>
            <a:chExt cx="1440" cy="624"/>
          </a:xfrm>
        </p:grpSpPr>
        <p:sp>
          <p:nvSpPr>
            <p:cNvPr id="59539" name="Line 17"/>
            <p:cNvSpPr>
              <a:spLocks noChangeShapeType="1"/>
            </p:cNvSpPr>
            <p:nvPr/>
          </p:nvSpPr>
          <p:spPr bwMode="auto">
            <a:xfrm>
              <a:off x="1776" y="1968"/>
              <a:ext cx="192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800" dirty="0">
                <a:latin typeface="Times New Roman" panose="02020603050405020304" pitchFamily="18" charset="0"/>
              </a:endParaRPr>
            </a:p>
          </p:txBody>
        </p:sp>
        <p:sp>
          <p:nvSpPr>
            <p:cNvPr id="59540" name="Line 18"/>
            <p:cNvSpPr>
              <a:spLocks noChangeShapeType="1"/>
            </p:cNvSpPr>
            <p:nvPr/>
          </p:nvSpPr>
          <p:spPr bwMode="auto">
            <a:xfrm>
              <a:off x="720" y="1824"/>
              <a:ext cx="24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800" dirty="0">
                <a:latin typeface="Times New Roman" panose="02020603050405020304" pitchFamily="18" charset="0"/>
              </a:endParaRPr>
            </a:p>
          </p:txBody>
        </p:sp>
        <p:sp>
          <p:nvSpPr>
            <p:cNvPr id="577555" name="Oval 19"/>
            <p:cNvSpPr>
              <a:spLocks noChangeArrowheads="1"/>
            </p:cNvSpPr>
            <p:nvPr/>
          </p:nvSpPr>
          <p:spPr bwMode="auto">
            <a:xfrm>
              <a:off x="672" y="1776"/>
              <a:ext cx="96" cy="96"/>
            </a:xfrm>
            <a:prstGeom prst="ellipse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shade val="46275"/>
                    <a:invGamma/>
                  </a:schemeClr>
                </a:gs>
              </a:gsLst>
              <a:path path="rect">
                <a:fillToRect r="100000" b="10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sz="1800" dirty="0">
                <a:latin typeface="Times New Roman" panose="02020603050405020304" pitchFamily="18" charset="0"/>
              </a:endParaRPr>
            </a:p>
          </p:txBody>
        </p:sp>
        <p:sp>
          <p:nvSpPr>
            <p:cNvPr id="59542" name="Text Box 20"/>
            <p:cNvSpPr txBox="1">
              <a:spLocks noChangeArrowheads="1"/>
            </p:cNvSpPr>
            <p:nvPr/>
          </p:nvSpPr>
          <p:spPr bwMode="auto">
            <a:xfrm>
              <a:off x="624" y="1584"/>
              <a:ext cx="220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200">
                  <a:latin typeface="Times New Roman" panose="02020603050405020304" pitchFamily="18" charset="0"/>
                </a:rPr>
                <a:t>n</a:t>
              </a:r>
            </a:p>
          </p:txBody>
        </p:sp>
        <p:grpSp>
          <p:nvGrpSpPr>
            <p:cNvPr id="59543" name="Group 21"/>
            <p:cNvGrpSpPr>
              <a:grpSpLocks/>
            </p:cNvGrpSpPr>
            <p:nvPr/>
          </p:nvGrpSpPr>
          <p:grpSpPr bwMode="auto">
            <a:xfrm>
              <a:off x="960" y="1680"/>
              <a:ext cx="288" cy="288"/>
              <a:chOff x="2400" y="1680"/>
              <a:chExt cx="288" cy="288"/>
            </a:xfrm>
          </p:grpSpPr>
          <p:sp>
            <p:nvSpPr>
              <p:cNvPr id="577558" name="Oval 22"/>
              <p:cNvSpPr>
                <a:spLocks noChangeArrowheads="1"/>
              </p:cNvSpPr>
              <p:nvPr/>
            </p:nvSpPr>
            <p:spPr bwMode="auto">
              <a:xfrm>
                <a:off x="2400" y="1680"/>
                <a:ext cx="288" cy="288"/>
              </a:xfrm>
              <a:prstGeom prst="ellipse">
                <a:avLst/>
              </a:prstGeom>
              <a:gradFill rotWithShape="0">
                <a:gsLst>
                  <a:gs pos="0">
                    <a:schemeClr val="accent1"/>
                  </a:gs>
                  <a:gs pos="100000">
                    <a:schemeClr val="accent1">
                      <a:gamma/>
                      <a:shade val="46275"/>
                      <a:invGamma/>
                    </a:schemeClr>
                  </a:gs>
                </a:gsLst>
                <a:path path="rect">
                  <a:fillToRect r="100000" b="100000"/>
                </a:path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sz="1800" dirty="0">
                  <a:latin typeface="Times New Roman" panose="02020603050405020304" pitchFamily="18" charset="0"/>
                </a:endParaRPr>
              </a:p>
            </p:txBody>
          </p:sp>
          <p:graphicFrame>
            <p:nvGraphicFramePr>
              <p:cNvPr id="59552" name="Object 23"/>
              <p:cNvGraphicFramePr>
                <a:graphicFrameLocks noChangeAspect="1"/>
              </p:cNvGraphicFramePr>
              <p:nvPr/>
            </p:nvGraphicFramePr>
            <p:xfrm>
              <a:off x="2448" y="1728"/>
              <a:ext cx="183" cy="20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2" imgW="291973" imgH="330057" progId="Equation.3">
                      <p:embed/>
                    </p:oleObj>
                  </mc:Choice>
                  <mc:Fallback>
                    <p:oleObj name="Equation" r:id="rId2" imgW="291973" imgH="330057" progId="Equation.3">
                      <p:embed/>
                      <p:pic>
                        <p:nvPicPr>
                          <p:cNvPr id="59552" name="Object 23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448" y="1728"/>
                            <a:ext cx="183" cy="20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59544" name="Line 24"/>
            <p:cNvSpPr>
              <a:spLocks noChangeShapeType="1"/>
            </p:cNvSpPr>
            <p:nvPr/>
          </p:nvSpPr>
          <p:spPr bwMode="auto">
            <a:xfrm flipV="1">
              <a:off x="1728" y="1632"/>
              <a:ext cx="336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800" dirty="0">
                <a:latin typeface="Times New Roman" panose="02020603050405020304" pitchFamily="18" charset="0"/>
              </a:endParaRPr>
            </a:p>
          </p:txBody>
        </p:sp>
        <p:sp>
          <p:nvSpPr>
            <p:cNvPr id="577561" name="Oval 25"/>
            <p:cNvSpPr>
              <a:spLocks noChangeArrowheads="1"/>
            </p:cNvSpPr>
            <p:nvPr/>
          </p:nvSpPr>
          <p:spPr bwMode="auto">
            <a:xfrm>
              <a:off x="1680" y="1680"/>
              <a:ext cx="96" cy="96"/>
            </a:xfrm>
            <a:prstGeom prst="ellipse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shade val="46275"/>
                    <a:invGamma/>
                  </a:schemeClr>
                </a:gs>
              </a:gsLst>
              <a:path path="rect">
                <a:fillToRect r="100000" b="10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sz="1800" dirty="0">
                <a:latin typeface="Times New Roman" panose="02020603050405020304" pitchFamily="18" charset="0"/>
              </a:endParaRPr>
            </a:p>
          </p:txBody>
        </p:sp>
        <p:sp>
          <p:nvSpPr>
            <p:cNvPr id="59546" name="Text Box 26"/>
            <p:cNvSpPr txBox="1">
              <a:spLocks noChangeArrowheads="1"/>
            </p:cNvSpPr>
            <p:nvPr/>
          </p:nvSpPr>
          <p:spPr bwMode="auto">
            <a:xfrm>
              <a:off x="1776" y="1488"/>
              <a:ext cx="220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200">
                  <a:latin typeface="Times New Roman" panose="02020603050405020304" pitchFamily="18" charset="0"/>
                </a:rPr>
                <a:t>n</a:t>
              </a:r>
            </a:p>
          </p:txBody>
        </p:sp>
        <p:grpSp>
          <p:nvGrpSpPr>
            <p:cNvPr id="59547" name="Group 27"/>
            <p:cNvGrpSpPr>
              <a:grpSpLocks/>
            </p:cNvGrpSpPr>
            <p:nvPr/>
          </p:nvGrpSpPr>
          <p:grpSpPr bwMode="auto">
            <a:xfrm>
              <a:off x="1584" y="1824"/>
              <a:ext cx="288" cy="288"/>
              <a:chOff x="2400" y="1680"/>
              <a:chExt cx="288" cy="288"/>
            </a:xfrm>
          </p:grpSpPr>
          <p:sp>
            <p:nvSpPr>
              <p:cNvPr id="577564" name="Oval 28"/>
              <p:cNvSpPr>
                <a:spLocks noChangeArrowheads="1"/>
              </p:cNvSpPr>
              <p:nvPr/>
            </p:nvSpPr>
            <p:spPr bwMode="auto">
              <a:xfrm>
                <a:off x="2400" y="1680"/>
                <a:ext cx="288" cy="288"/>
              </a:xfrm>
              <a:prstGeom prst="ellipse">
                <a:avLst/>
              </a:prstGeom>
              <a:gradFill rotWithShape="0">
                <a:gsLst>
                  <a:gs pos="0">
                    <a:schemeClr val="accent1"/>
                  </a:gs>
                  <a:gs pos="100000">
                    <a:schemeClr val="accent1">
                      <a:gamma/>
                      <a:shade val="46275"/>
                      <a:invGamma/>
                    </a:schemeClr>
                  </a:gs>
                </a:gsLst>
                <a:path path="rect">
                  <a:fillToRect r="100000" b="100000"/>
                </a:path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sz="1800" dirty="0">
                  <a:latin typeface="Times New Roman" panose="02020603050405020304" pitchFamily="18" charset="0"/>
                </a:endParaRPr>
              </a:p>
            </p:txBody>
          </p:sp>
          <p:graphicFrame>
            <p:nvGraphicFramePr>
              <p:cNvPr id="59550" name="Object 29"/>
              <p:cNvGraphicFramePr>
                <a:graphicFrameLocks noChangeAspect="1"/>
              </p:cNvGraphicFramePr>
              <p:nvPr/>
            </p:nvGraphicFramePr>
            <p:xfrm>
              <a:off x="2448" y="1728"/>
              <a:ext cx="183" cy="20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4" imgW="291973" imgH="330057" progId="Equation.3">
                      <p:embed/>
                    </p:oleObj>
                  </mc:Choice>
                  <mc:Fallback>
                    <p:oleObj name="Equation" r:id="rId4" imgW="291973" imgH="330057" progId="Equation.3">
                      <p:embed/>
                      <p:pic>
                        <p:nvPicPr>
                          <p:cNvPr id="59550" name="Object 29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448" y="1728"/>
                            <a:ext cx="183" cy="20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59548" name="AutoShape 30"/>
            <p:cNvSpPr>
              <a:spLocks noChangeArrowheads="1"/>
            </p:cNvSpPr>
            <p:nvPr/>
          </p:nvSpPr>
          <p:spPr bwMode="auto">
            <a:xfrm>
              <a:off x="1344" y="1776"/>
              <a:ext cx="192" cy="96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sz="1800" dirty="0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59397" name="Group 31"/>
          <p:cNvGrpSpPr>
            <a:grpSpLocks/>
          </p:cNvGrpSpPr>
          <p:nvPr/>
        </p:nvGrpSpPr>
        <p:grpSpPr bwMode="auto">
          <a:xfrm>
            <a:off x="6164266" y="1554672"/>
            <a:ext cx="1828800" cy="628650"/>
            <a:chOff x="624" y="1488"/>
            <a:chExt cx="1536" cy="528"/>
          </a:xfrm>
        </p:grpSpPr>
        <p:sp>
          <p:nvSpPr>
            <p:cNvPr id="59503" name="Line 32"/>
            <p:cNvSpPr>
              <a:spLocks noChangeShapeType="1"/>
            </p:cNvSpPr>
            <p:nvPr/>
          </p:nvSpPr>
          <p:spPr bwMode="auto">
            <a:xfrm>
              <a:off x="1728" y="1824"/>
              <a:ext cx="192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800" dirty="0">
                <a:latin typeface="Times New Roman" panose="02020603050405020304" pitchFamily="18" charset="0"/>
              </a:endParaRPr>
            </a:p>
          </p:txBody>
        </p:sp>
        <p:grpSp>
          <p:nvGrpSpPr>
            <p:cNvPr id="59504" name="Group 33"/>
            <p:cNvGrpSpPr>
              <a:grpSpLocks/>
            </p:cNvGrpSpPr>
            <p:nvPr/>
          </p:nvGrpSpPr>
          <p:grpSpPr bwMode="auto">
            <a:xfrm rot="-1060478">
              <a:off x="1680" y="1680"/>
              <a:ext cx="480" cy="48"/>
              <a:chOff x="2160" y="1440"/>
              <a:chExt cx="960" cy="96"/>
            </a:xfrm>
          </p:grpSpPr>
          <p:grpSp>
            <p:nvGrpSpPr>
              <p:cNvPr id="59515" name="Group 34"/>
              <p:cNvGrpSpPr>
                <a:grpSpLocks/>
              </p:cNvGrpSpPr>
              <p:nvPr/>
            </p:nvGrpSpPr>
            <p:grpSpPr bwMode="auto">
              <a:xfrm>
                <a:off x="2160" y="1440"/>
                <a:ext cx="192" cy="96"/>
                <a:chOff x="2160" y="1440"/>
                <a:chExt cx="192" cy="96"/>
              </a:xfrm>
            </p:grpSpPr>
            <p:sp>
              <p:nvSpPr>
                <p:cNvPr id="59535" name="Arc 35"/>
                <p:cNvSpPr>
                  <a:spLocks/>
                </p:cNvSpPr>
                <p:nvPr/>
              </p:nvSpPr>
              <p:spPr bwMode="auto">
                <a:xfrm>
                  <a:off x="2160" y="1440"/>
                  <a:ext cx="48" cy="48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1800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59536" name="Arc 36"/>
                <p:cNvSpPr>
                  <a:spLocks/>
                </p:cNvSpPr>
                <p:nvPr/>
              </p:nvSpPr>
              <p:spPr bwMode="auto">
                <a:xfrm rot="5400000" flipV="1">
                  <a:off x="2208" y="1488"/>
                  <a:ext cx="48" cy="48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1800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59537" name="Arc 37"/>
                <p:cNvSpPr>
                  <a:spLocks/>
                </p:cNvSpPr>
                <p:nvPr/>
              </p:nvSpPr>
              <p:spPr bwMode="auto">
                <a:xfrm flipV="1">
                  <a:off x="2256" y="1488"/>
                  <a:ext cx="48" cy="48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1800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59538" name="Arc 38"/>
                <p:cNvSpPr>
                  <a:spLocks/>
                </p:cNvSpPr>
                <p:nvPr/>
              </p:nvSpPr>
              <p:spPr bwMode="auto">
                <a:xfrm flipH="1">
                  <a:off x="2304" y="1440"/>
                  <a:ext cx="48" cy="48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1800" dirty="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59516" name="Group 39"/>
              <p:cNvGrpSpPr>
                <a:grpSpLocks/>
              </p:cNvGrpSpPr>
              <p:nvPr/>
            </p:nvGrpSpPr>
            <p:grpSpPr bwMode="auto">
              <a:xfrm>
                <a:off x="2352" y="1440"/>
                <a:ext cx="192" cy="96"/>
                <a:chOff x="2160" y="1440"/>
                <a:chExt cx="192" cy="96"/>
              </a:xfrm>
            </p:grpSpPr>
            <p:sp>
              <p:nvSpPr>
                <p:cNvPr id="59531" name="Arc 40"/>
                <p:cNvSpPr>
                  <a:spLocks/>
                </p:cNvSpPr>
                <p:nvPr/>
              </p:nvSpPr>
              <p:spPr bwMode="auto">
                <a:xfrm>
                  <a:off x="2160" y="1440"/>
                  <a:ext cx="48" cy="48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1800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59532" name="Arc 41"/>
                <p:cNvSpPr>
                  <a:spLocks/>
                </p:cNvSpPr>
                <p:nvPr/>
              </p:nvSpPr>
              <p:spPr bwMode="auto">
                <a:xfrm rot="5400000" flipV="1">
                  <a:off x="2208" y="1488"/>
                  <a:ext cx="48" cy="48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1800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59533" name="Arc 42"/>
                <p:cNvSpPr>
                  <a:spLocks/>
                </p:cNvSpPr>
                <p:nvPr/>
              </p:nvSpPr>
              <p:spPr bwMode="auto">
                <a:xfrm flipV="1">
                  <a:off x="2256" y="1488"/>
                  <a:ext cx="48" cy="48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1800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59534" name="Arc 43"/>
                <p:cNvSpPr>
                  <a:spLocks/>
                </p:cNvSpPr>
                <p:nvPr/>
              </p:nvSpPr>
              <p:spPr bwMode="auto">
                <a:xfrm flipH="1">
                  <a:off x="2304" y="1440"/>
                  <a:ext cx="48" cy="48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1800" dirty="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59517" name="Group 44"/>
              <p:cNvGrpSpPr>
                <a:grpSpLocks/>
              </p:cNvGrpSpPr>
              <p:nvPr/>
            </p:nvGrpSpPr>
            <p:grpSpPr bwMode="auto">
              <a:xfrm>
                <a:off x="2544" y="1440"/>
                <a:ext cx="192" cy="96"/>
                <a:chOff x="2160" y="1440"/>
                <a:chExt cx="192" cy="96"/>
              </a:xfrm>
            </p:grpSpPr>
            <p:sp>
              <p:nvSpPr>
                <p:cNvPr id="59527" name="Arc 45"/>
                <p:cNvSpPr>
                  <a:spLocks/>
                </p:cNvSpPr>
                <p:nvPr/>
              </p:nvSpPr>
              <p:spPr bwMode="auto">
                <a:xfrm>
                  <a:off x="2160" y="1440"/>
                  <a:ext cx="48" cy="48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1800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59528" name="Arc 46"/>
                <p:cNvSpPr>
                  <a:spLocks/>
                </p:cNvSpPr>
                <p:nvPr/>
              </p:nvSpPr>
              <p:spPr bwMode="auto">
                <a:xfrm rot="5400000" flipV="1">
                  <a:off x="2208" y="1488"/>
                  <a:ext cx="48" cy="48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1800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59529" name="Arc 47"/>
                <p:cNvSpPr>
                  <a:spLocks/>
                </p:cNvSpPr>
                <p:nvPr/>
              </p:nvSpPr>
              <p:spPr bwMode="auto">
                <a:xfrm flipV="1">
                  <a:off x="2256" y="1488"/>
                  <a:ext cx="48" cy="48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1800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59530" name="Arc 48"/>
                <p:cNvSpPr>
                  <a:spLocks/>
                </p:cNvSpPr>
                <p:nvPr/>
              </p:nvSpPr>
              <p:spPr bwMode="auto">
                <a:xfrm flipH="1">
                  <a:off x="2304" y="1440"/>
                  <a:ext cx="48" cy="48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1800" dirty="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59518" name="Group 49"/>
              <p:cNvGrpSpPr>
                <a:grpSpLocks/>
              </p:cNvGrpSpPr>
              <p:nvPr/>
            </p:nvGrpSpPr>
            <p:grpSpPr bwMode="auto">
              <a:xfrm>
                <a:off x="2736" y="1440"/>
                <a:ext cx="192" cy="96"/>
                <a:chOff x="2160" y="1440"/>
                <a:chExt cx="192" cy="96"/>
              </a:xfrm>
            </p:grpSpPr>
            <p:sp>
              <p:nvSpPr>
                <p:cNvPr id="59523" name="Arc 50"/>
                <p:cNvSpPr>
                  <a:spLocks/>
                </p:cNvSpPr>
                <p:nvPr/>
              </p:nvSpPr>
              <p:spPr bwMode="auto">
                <a:xfrm>
                  <a:off x="2160" y="1440"/>
                  <a:ext cx="48" cy="48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1800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59524" name="Arc 51"/>
                <p:cNvSpPr>
                  <a:spLocks/>
                </p:cNvSpPr>
                <p:nvPr/>
              </p:nvSpPr>
              <p:spPr bwMode="auto">
                <a:xfrm rot="5400000" flipV="1">
                  <a:off x="2208" y="1488"/>
                  <a:ext cx="48" cy="48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1800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59525" name="Arc 52"/>
                <p:cNvSpPr>
                  <a:spLocks/>
                </p:cNvSpPr>
                <p:nvPr/>
              </p:nvSpPr>
              <p:spPr bwMode="auto">
                <a:xfrm flipV="1">
                  <a:off x="2256" y="1488"/>
                  <a:ext cx="48" cy="48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1800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59526" name="Arc 53"/>
                <p:cNvSpPr>
                  <a:spLocks/>
                </p:cNvSpPr>
                <p:nvPr/>
              </p:nvSpPr>
              <p:spPr bwMode="auto">
                <a:xfrm flipH="1">
                  <a:off x="2304" y="1440"/>
                  <a:ext cx="48" cy="48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1800" dirty="0">
                    <a:latin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59519" name="Arc 54"/>
              <p:cNvSpPr>
                <a:spLocks/>
              </p:cNvSpPr>
              <p:nvPr/>
            </p:nvSpPr>
            <p:spPr bwMode="auto">
              <a:xfrm>
                <a:off x="2928" y="1440"/>
                <a:ext cx="48" cy="48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lnTo>
                      <a:pt x="-1" y="0"/>
                    </a:lnTo>
                    <a:close/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800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9520" name="Arc 55"/>
              <p:cNvSpPr>
                <a:spLocks/>
              </p:cNvSpPr>
              <p:nvPr/>
            </p:nvSpPr>
            <p:spPr bwMode="auto">
              <a:xfrm rot="5400000" flipV="1">
                <a:off x="2976" y="1488"/>
                <a:ext cx="48" cy="48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lnTo>
                      <a:pt x="-1" y="0"/>
                    </a:lnTo>
                    <a:close/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800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9521" name="Arc 56"/>
              <p:cNvSpPr>
                <a:spLocks/>
              </p:cNvSpPr>
              <p:nvPr/>
            </p:nvSpPr>
            <p:spPr bwMode="auto">
              <a:xfrm flipV="1">
                <a:off x="3024" y="1488"/>
                <a:ext cx="48" cy="48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lnTo>
                      <a:pt x="-1" y="0"/>
                    </a:lnTo>
                    <a:close/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800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9522" name="Arc 57"/>
              <p:cNvSpPr>
                <a:spLocks/>
              </p:cNvSpPr>
              <p:nvPr/>
            </p:nvSpPr>
            <p:spPr bwMode="auto">
              <a:xfrm flipH="1">
                <a:off x="3072" y="1440"/>
                <a:ext cx="48" cy="48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lnTo>
                      <a:pt x="-1" y="0"/>
                    </a:lnTo>
                    <a:close/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 type="triangle" w="sm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800" dirty="0">
                  <a:latin typeface="Times New Roman" panose="02020603050405020304" pitchFamily="18" charset="0"/>
                </a:endParaRPr>
              </a:p>
            </p:txBody>
          </p:sp>
        </p:grpSp>
        <p:sp>
          <p:nvSpPr>
            <p:cNvPr id="59505" name="Text Box 58"/>
            <p:cNvSpPr txBox="1">
              <a:spLocks noChangeArrowheads="1"/>
            </p:cNvSpPr>
            <p:nvPr/>
          </p:nvSpPr>
          <p:spPr bwMode="auto">
            <a:xfrm>
              <a:off x="1920" y="1488"/>
              <a:ext cx="208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200">
                  <a:latin typeface="Symbol" panose="05050102010706020507" pitchFamily="18" charset="2"/>
                </a:rPr>
                <a:t>g</a:t>
              </a:r>
            </a:p>
          </p:txBody>
        </p:sp>
        <p:sp>
          <p:nvSpPr>
            <p:cNvPr id="59506" name="Oval 59"/>
            <p:cNvSpPr>
              <a:spLocks noChangeArrowheads="1"/>
            </p:cNvSpPr>
            <p:nvPr/>
          </p:nvSpPr>
          <p:spPr bwMode="auto">
            <a:xfrm>
              <a:off x="1536" y="1632"/>
              <a:ext cx="336" cy="336"/>
            </a:xfrm>
            <a:prstGeom prst="ellipse">
              <a:avLst/>
            </a:prstGeom>
            <a:gradFill rotWithShape="0">
              <a:gsLst>
                <a:gs pos="0">
                  <a:srgbClr val="CCFFFF"/>
                </a:gs>
                <a:gs pos="100000">
                  <a:srgbClr val="5E7676"/>
                </a:gs>
              </a:gsLst>
              <a:path path="rect">
                <a:fillToRect r="100000" b="10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sz="1800" dirty="0">
                <a:latin typeface="Times New Roman" panose="02020603050405020304" pitchFamily="18" charset="0"/>
              </a:endParaRPr>
            </a:p>
          </p:txBody>
        </p:sp>
        <p:graphicFrame>
          <p:nvGraphicFramePr>
            <p:cNvPr id="59507" name="Object 60"/>
            <p:cNvGraphicFramePr>
              <a:graphicFrameLocks noChangeAspect="1"/>
            </p:cNvGraphicFramePr>
            <p:nvPr/>
          </p:nvGraphicFramePr>
          <p:xfrm>
            <a:off x="1536" y="1680"/>
            <a:ext cx="320" cy="20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5" imgW="508000" imgH="330200" progId="Equation.3">
                    <p:embed/>
                  </p:oleObj>
                </mc:Choice>
                <mc:Fallback>
                  <p:oleObj name="Equation" r:id="rId5" imgW="508000" imgH="330200" progId="Equation.3">
                    <p:embed/>
                    <p:pic>
                      <p:nvPicPr>
                        <p:cNvPr id="59507" name="Object 6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36" y="1680"/>
                          <a:ext cx="320" cy="20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9508" name="Line 61"/>
            <p:cNvSpPr>
              <a:spLocks noChangeShapeType="1"/>
            </p:cNvSpPr>
            <p:nvPr/>
          </p:nvSpPr>
          <p:spPr bwMode="auto">
            <a:xfrm>
              <a:off x="720" y="1824"/>
              <a:ext cx="24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800" dirty="0">
                <a:latin typeface="Times New Roman" panose="02020603050405020304" pitchFamily="18" charset="0"/>
              </a:endParaRPr>
            </a:p>
          </p:txBody>
        </p:sp>
        <p:sp>
          <p:nvSpPr>
            <p:cNvPr id="577598" name="Oval 62"/>
            <p:cNvSpPr>
              <a:spLocks noChangeArrowheads="1"/>
            </p:cNvSpPr>
            <p:nvPr/>
          </p:nvSpPr>
          <p:spPr bwMode="auto">
            <a:xfrm>
              <a:off x="672" y="1776"/>
              <a:ext cx="96" cy="96"/>
            </a:xfrm>
            <a:prstGeom prst="ellipse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shade val="46275"/>
                    <a:invGamma/>
                  </a:schemeClr>
                </a:gs>
              </a:gsLst>
              <a:path path="rect">
                <a:fillToRect r="100000" b="10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sz="1800" dirty="0">
                <a:latin typeface="Times New Roman" panose="02020603050405020304" pitchFamily="18" charset="0"/>
              </a:endParaRPr>
            </a:p>
          </p:txBody>
        </p:sp>
        <p:sp>
          <p:nvSpPr>
            <p:cNvPr id="59510" name="Text Box 63"/>
            <p:cNvSpPr txBox="1">
              <a:spLocks noChangeArrowheads="1"/>
            </p:cNvSpPr>
            <p:nvPr/>
          </p:nvSpPr>
          <p:spPr bwMode="auto">
            <a:xfrm>
              <a:off x="624" y="1584"/>
              <a:ext cx="220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200">
                  <a:latin typeface="Times New Roman" panose="02020603050405020304" pitchFamily="18" charset="0"/>
                </a:rPr>
                <a:t>n</a:t>
              </a:r>
            </a:p>
          </p:txBody>
        </p:sp>
        <p:sp>
          <p:nvSpPr>
            <p:cNvPr id="59511" name="AutoShape 64"/>
            <p:cNvSpPr>
              <a:spLocks noChangeArrowheads="1"/>
            </p:cNvSpPr>
            <p:nvPr/>
          </p:nvSpPr>
          <p:spPr bwMode="auto">
            <a:xfrm>
              <a:off x="1296" y="1776"/>
              <a:ext cx="192" cy="96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sz="1800" dirty="0">
                <a:latin typeface="Times New Roman" panose="02020603050405020304" pitchFamily="18" charset="0"/>
              </a:endParaRPr>
            </a:p>
          </p:txBody>
        </p:sp>
        <p:grpSp>
          <p:nvGrpSpPr>
            <p:cNvPr id="59512" name="Group 65"/>
            <p:cNvGrpSpPr>
              <a:grpSpLocks/>
            </p:cNvGrpSpPr>
            <p:nvPr/>
          </p:nvGrpSpPr>
          <p:grpSpPr bwMode="auto">
            <a:xfrm>
              <a:off x="960" y="1680"/>
              <a:ext cx="288" cy="288"/>
              <a:chOff x="960" y="1728"/>
              <a:chExt cx="288" cy="288"/>
            </a:xfrm>
          </p:grpSpPr>
          <p:sp>
            <p:nvSpPr>
              <p:cNvPr id="59513" name="Oval 66"/>
              <p:cNvSpPr>
                <a:spLocks noChangeArrowheads="1"/>
              </p:cNvSpPr>
              <p:nvPr/>
            </p:nvSpPr>
            <p:spPr bwMode="auto">
              <a:xfrm>
                <a:off x="960" y="1728"/>
                <a:ext cx="288" cy="288"/>
              </a:xfrm>
              <a:prstGeom prst="ellipse">
                <a:avLst/>
              </a:prstGeom>
              <a:gradFill rotWithShape="0">
                <a:gsLst>
                  <a:gs pos="0">
                    <a:srgbClr val="CCCCFF"/>
                  </a:gs>
                  <a:gs pos="100000">
                    <a:srgbClr val="5E5E76"/>
                  </a:gs>
                </a:gsLst>
                <a:path path="rect">
                  <a:fillToRect r="100000" b="100000"/>
                </a:path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 sz="1800" dirty="0">
                  <a:latin typeface="Times New Roman" panose="02020603050405020304" pitchFamily="18" charset="0"/>
                </a:endParaRPr>
              </a:p>
            </p:txBody>
          </p:sp>
          <p:graphicFrame>
            <p:nvGraphicFramePr>
              <p:cNvPr id="59514" name="Object 67"/>
              <p:cNvGraphicFramePr>
                <a:graphicFrameLocks noChangeAspect="1"/>
              </p:cNvGraphicFramePr>
              <p:nvPr/>
            </p:nvGraphicFramePr>
            <p:xfrm>
              <a:off x="1008" y="1776"/>
              <a:ext cx="232" cy="20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7" imgW="368300" imgH="330200" progId="Equation.3">
                      <p:embed/>
                    </p:oleObj>
                  </mc:Choice>
                  <mc:Fallback>
                    <p:oleObj name="Equation" r:id="rId7" imgW="368300" imgH="330200" progId="Equation.3">
                      <p:embed/>
                      <p:pic>
                        <p:nvPicPr>
                          <p:cNvPr id="59514" name="Object 67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008" y="1776"/>
                            <a:ext cx="232" cy="20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grpSp>
        <p:nvGrpSpPr>
          <p:cNvPr id="59398" name="Group 68"/>
          <p:cNvGrpSpPr>
            <a:grpSpLocks/>
          </p:cNvGrpSpPr>
          <p:nvPr/>
        </p:nvGrpSpPr>
        <p:grpSpPr bwMode="auto">
          <a:xfrm>
            <a:off x="3713328" y="1074660"/>
            <a:ext cx="1714500" cy="1371600"/>
            <a:chOff x="624" y="1440"/>
            <a:chExt cx="1440" cy="1152"/>
          </a:xfrm>
        </p:grpSpPr>
        <p:sp>
          <p:nvSpPr>
            <p:cNvPr id="59456" name="Line 69"/>
            <p:cNvSpPr>
              <a:spLocks noChangeShapeType="1"/>
            </p:cNvSpPr>
            <p:nvPr/>
          </p:nvSpPr>
          <p:spPr bwMode="auto">
            <a:xfrm>
              <a:off x="1728" y="1968"/>
              <a:ext cx="192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800" dirty="0">
                <a:latin typeface="Times New Roman" panose="02020603050405020304" pitchFamily="18" charset="0"/>
              </a:endParaRPr>
            </a:p>
          </p:txBody>
        </p:sp>
        <p:grpSp>
          <p:nvGrpSpPr>
            <p:cNvPr id="59457" name="Group 70"/>
            <p:cNvGrpSpPr>
              <a:grpSpLocks/>
            </p:cNvGrpSpPr>
            <p:nvPr/>
          </p:nvGrpSpPr>
          <p:grpSpPr bwMode="auto">
            <a:xfrm>
              <a:off x="1536" y="1776"/>
              <a:ext cx="288" cy="288"/>
              <a:chOff x="2400" y="1680"/>
              <a:chExt cx="288" cy="288"/>
            </a:xfrm>
          </p:grpSpPr>
          <p:sp>
            <p:nvSpPr>
              <p:cNvPr id="59501" name="Oval 71"/>
              <p:cNvSpPr>
                <a:spLocks noChangeArrowheads="1"/>
              </p:cNvSpPr>
              <p:nvPr/>
            </p:nvSpPr>
            <p:spPr bwMode="auto">
              <a:xfrm>
                <a:off x="2400" y="1680"/>
                <a:ext cx="288" cy="288"/>
              </a:xfrm>
              <a:prstGeom prst="ellipse">
                <a:avLst/>
              </a:prstGeom>
              <a:gradFill rotWithShape="0">
                <a:gsLst>
                  <a:gs pos="0">
                    <a:srgbClr val="FFFF00"/>
                  </a:gs>
                  <a:gs pos="100000">
                    <a:srgbClr val="767600"/>
                  </a:gs>
                </a:gsLst>
                <a:path path="rect">
                  <a:fillToRect r="100000" b="100000"/>
                </a:path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 sz="1800" dirty="0">
                  <a:latin typeface="Times New Roman" panose="02020603050405020304" pitchFamily="18" charset="0"/>
                </a:endParaRPr>
              </a:p>
            </p:txBody>
          </p:sp>
          <p:graphicFrame>
            <p:nvGraphicFramePr>
              <p:cNvPr id="59502" name="Object 72"/>
              <p:cNvGraphicFramePr>
                <a:graphicFrameLocks noChangeAspect="1"/>
              </p:cNvGraphicFramePr>
              <p:nvPr/>
            </p:nvGraphicFramePr>
            <p:xfrm>
              <a:off x="2448" y="1728"/>
              <a:ext cx="183" cy="20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9" imgW="291973" imgH="330057" progId="Equation.3">
                      <p:embed/>
                    </p:oleObj>
                  </mc:Choice>
                  <mc:Fallback>
                    <p:oleObj name="Equation" r:id="rId9" imgW="291973" imgH="330057" progId="Equation.3">
                      <p:embed/>
                      <p:pic>
                        <p:nvPicPr>
                          <p:cNvPr id="59502" name="Object 7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448" y="1728"/>
                            <a:ext cx="183" cy="208"/>
                          </a:xfrm>
                          <a:prstGeom prst="rect">
                            <a:avLst/>
                          </a:prstGeom>
                          <a:gradFill rotWithShape="0">
                            <a:gsLst>
                              <a:gs pos="0">
                                <a:srgbClr val="FFFF00"/>
                              </a:gs>
                              <a:gs pos="100000">
                                <a:srgbClr val="767600"/>
                              </a:gs>
                            </a:gsLst>
                            <a:path path="rect">
                              <a:fillToRect r="100000" b="100000"/>
                            </a:path>
                          </a:gradFill>
                          <a:ln>
                            <a:noFill/>
                          </a:ln>
                          <a:extLs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59458" name="Group 73"/>
            <p:cNvGrpSpPr>
              <a:grpSpLocks/>
            </p:cNvGrpSpPr>
            <p:nvPr/>
          </p:nvGrpSpPr>
          <p:grpSpPr bwMode="auto">
            <a:xfrm>
              <a:off x="1632" y="1440"/>
              <a:ext cx="384" cy="288"/>
              <a:chOff x="3216" y="2352"/>
              <a:chExt cx="384" cy="288"/>
            </a:xfrm>
          </p:grpSpPr>
          <p:sp>
            <p:nvSpPr>
              <p:cNvPr id="59498" name="Line 74"/>
              <p:cNvSpPr>
                <a:spLocks noChangeShapeType="1"/>
              </p:cNvSpPr>
              <p:nvPr/>
            </p:nvSpPr>
            <p:spPr bwMode="auto">
              <a:xfrm flipV="1">
                <a:off x="3264" y="2496"/>
                <a:ext cx="336" cy="9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800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77611" name="Oval 75"/>
              <p:cNvSpPr>
                <a:spLocks noChangeArrowheads="1"/>
              </p:cNvSpPr>
              <p:nvPr/>
            </p:nvSpPr>
            <p:spPr bwMode="auto">
              <a:xfrm>
                <a:off x="3216" y="2544"/>
                <a:ext cx="96" cy="96"/>
              </a:xfrm>
              <a:prstGeom prst="ellipse">
                <a:avLst/>
              </a:prstGeom>
              <a:gradFill rotWithShape="0">
                <a:gsLst>
                  <a:gs pos="0">
                    <a:schemeClr val="bg2"/>
                  </a:gs>
                  <a:gs pos="100000">
                    <a:schemeClr val="bg2">
                      <a:gamma/>
                      <a:shade val="46275"/>
                      <a:invGamma/>
                    </a:schemeClr>
                  </a:gs>
                </a:gsLst>
                <a:path path="rect">
                  <a:fillToRect r="100000" b="100000"/>
                </a:path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sz="1800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9500" name="Text Box 76"/>
              <p:cNvSpPr txBox="1">
                <a:spLocks noChangeArrowheads="1"/>
              </p:cNvSpPr>
              <p:nvPr/>
            </p:nvSpPr>
            <p:spPr bwMode="auto">
              <a:xfrm>
                <a:off x="3312" y="2352"/>
                <a:ext cx="220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en-US" sz="1200">
                    <a:latin typeface="Times New Roman" panose="02020603050405020304" pitchFamily="18" charset="0"/>
                  </a:rPr>
                  <a:t>n</a:t>
                </a:r>
              </a:p>
            </p:txBody>
          </p:sp>
        </p:grpSp>
        <p:grpSp>
          <p:nvGrpSpPr>
            <p:cNvPr id="59459" name="Group 77"/>
            <p:cNvGrpSpPr>
              <a:grpSpLocks/>
            </p:cNvGrpSpPr>
            <p:nvPr/>
          </p:nvGrpSpPr>
          <p:grpSpPr bwMode="auto">
            <a:xfrm>
              <a:off x="960" y="1680"/>
              <a:ext cx="288" cy="288"/>
              <a:chOff x="2400" y="1680"/>
              <a:chExt cx="288" cy="288"/>
            </a:xfrm>
          </p:grpSpPr>
          <p:sp>
            <p:nvSpPr>
              <p:cNvPr id="577614" name="Oval 78"/>
              <p:cNvSpPr>
                <a:spLocks noChangeArrowheads="1"/>
              </p:cNvSpPr>
              <p:nvPr/>
            </p:nvSpPr>
            <p:spPr bwMode="auto">
              <a:xfrm>
                <a:off x="2400" y="1680"/>
                <a:ext cx="288" cy="288"/>
              </a:xfrm>
              <a:prstGeom prst="ellipse">
                <a:avLst/>
              </a:prstGeom>
              <a:gradFill rotWithShape="0">
                <a:gsLst>
                  <a:gs pos="0">
                    <a:schemeClr val="accent1"/>
                  </a:gs>
                  <a:gs pos="100000">
                    <a:schemeClr val="accent1">
                      <a:gamma/>
                      <a:shade val="46275"/>
                      <a:invGamma/>
                    </a:schemeClr>
                  </a:gs>
                </a:gsLst>
                <a:path path="rect">
                  <a:fillToRect r="100000" b="100000"/>
                </a:path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sz="1800" dirty="0">
                  <a:latin typeface="Times New Roman" panose="02020603050405020304" pitchFamily="18" charset="0"/>
                </a:endParaRPr>
              </a:p>
            </p:txBody>
          </p:sp>
          <p:graphicFrame>
            <p:nvGraphicFramePr>
              <p:cNvPr id="59497" name="Object 79"/>
              <p:cNvGraphicFramePr>
                <a:graphicFrameLocks noChangeAspect="1"/>
              </p:cNvGraphicFramePr>
              <p:nvPr/>
            </p:nvGraphicFramePr>
            <p:xfrm>
              <a:off x="2448" y="1728"/>
              <a:ext cx="183" cy="20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10" imgW="291973" imgH="330057" progId="Equation.3">
                      <p:embed/>
                    </p:oleObj>
                  </mc:Choice>
                  <mc:Fallback>
                    <p:oleObj name="Equation" r:id="rId10" imgW="291973" imgH="330057" progId="Equation.3">
                      <p:embed/>
                      <p:pic>
                        <p:nvPicPr>
                          <p:cNvPr id="59497" name="Object 79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448" y="1728"/>
                            <a:ext cx="183" cy="20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59460" name="Line 80"/>
            <p:cNvSpPr>
              <a:spLocks noChangeShapeType="1"/>
            </p:cNvSpPr>
            <p:nvPr/>
          </p:nvSpPr>
          <p:spPr bwMode="auto">
            <a:xfrm>
              <a:off x="720" y="1824"/>
              <a:ext cx="24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800" dirty="0">
                <a:latin typeface="Times New Roman" panose="02020603050405020304" pitchFamily="18" charset="0"/>
              </a:endParaRPr>
            </a:p>
          </p:txBody>
        </p:sp>
        <p:sp>
          <p:nvSpPr>
            <p:cNvPr id="577617" name="Oval 81"/>
            <p:cNvSpPr>
              <a:spLocks noChangeArrowheads="1"/>
            </p:cNvSpPr>
            <p:nvPr/>
          </p:nvSpPr>
          <p:spPr bwMode="auto">
            <a:xfrm>
              <a:off x="672" y="1776"/>
              <a:ext cx="96" cy="96"/>
            </a:xfrm>
            <a:prstGeom prst="ellipse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shade val="46275"/>
                    <a:invGamma/>
                  </a:schemeClr>
                </a:gs>
              </a:gsLst>
              <a:path path="rect">
                <a:fillToRect r="100000" b="10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sz="1800" dirty="0">
                <a:latin typeface="Times New Roman" panose="02020603050405020304" pitchFamily="18" charset="0"/>
              </a:endParaRPr>
            </a:p>
          </p:txBody>
        </p:sp>
        <p:sp>
          <p:nvSpPr>
            <p:cNvPr id="59462" name="Text Box 82"/>
            <p:cNvSpPr txBox="1">
              <a:spLocks noChangeArrowheads="1"/>
            </p:cNvSpPr>
            <p:nvPr/>
          </p:nvSpPr>
          <p:spPr bwMode="auto">
            <a:xfrm>
              <a:off x="624" y="1584"/>
              <a:ext cx="220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200" dirty="0">
                  <a:latin typeface="Times New Roman" panose="02020603050405020304" pitchFamily="18" charset="0"/>
                </a:rPr>
                <a:t>n</a:t>
              </a:r>
            </a:p>
          </p:txBody>
        </p:sp>
        <p:sp>
          <p:nvSpPr>
            <p:cNvPr id="59463" name="AutoShape 83"/>
            <p:cNvSpPr>
              <a:spLocks noChangeArrowheads="1"/>
            </p:cNvSpPr>
            <p:nvPr/>
          </p:nvSpPr>
          <p:spPr bwMode="auto">
            <a:xfrm>
              <a:off x="1296" y="1776"/>
              <a:ext cx="192" cy="96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sz="1800" dirty="0">
                <a:latin typeface="Times New Roman" panose="02020603050405020304" pitchFamily="18" charset="0"/>
              </a:endParaRPr>
            </a:p>
          </p:txBody>
        </p:sp>
        <p:grpSp>
          <p:nvGrpSpPr>
            <p:cNvPr id="59464" name="Group 84"/>
            <p:cNvGrpSpPr>
              <a:grpSpLocks/>
            </p:cNvGrpSpPr>
            <p:nvPr/>
          </p:nvGrpSpPr>
          <p:grpSpPr bwMode="auto">
            <a:xfrm>
              <a:off x="1392" y="2160"/>
              <a:ext cx="672" cy="432"/>
              <a:chOff x="768" y="2160"/>
              <a:chExt cx="672" cy="432"/>
            </a:xfrm>
          </p:grpSpPr>
          <p:grpSp>
            <p:nvGrpSpPr>
              <p:cNvPr id="59466" name="Group 85"/>
              <p:cNvGrpSpPr>
                <a:grpSpLocks/>
              </p:cNvGrpSpPr>
              <p:nvPr/>
            </p:nvGrpSpPr>
            <p:grpSpPr bwMode="auto">
              <a:xfrm>
                <a:off x="960" y="2160"/>
                <a:ext cx="480" cy="240"/>
                <a:chOff x="1680" y="1488"/>
                <a:chExt cx="480" cy="240"/>
              </a:xfrm>
            </p:grpSpPr>
            <p:grpSp>
              <p:nvGrpSpPr>
                <p:cNvPr id="59470" name="Group 86"/>
                <p:cNvGrpSpPr>
                  <a:grpSpLocks/>
                </p:cNvGrpSpPr>
                <p:nvPr/>
              </p:nvGrpSpPr>
              <p:grpSpPr bwMode="auto">
                <a:xfrm rot="-1060478">
                  <a:off x="1680" y="1680"/>
                  <a:ext cx="480" cy="48"/>
                  <a:chOff x="2160" y="1440"/>
                  <a:chExt cx="960" cy="96"/>
                </a:xfrm>
              </p:grpSpPr>
              <p:grpSp>
                <p:nvGrpSpPr>
                  <p:cNvPr id="59472" name="Group 87"/>
                  <p:cNvGrpSpPr>
                    <a:grpSpLocks/>
                  </p:cNvGrpSpPr>
                  <p:nvPr/>
                </p:nvGrpSpPr>
                <p:grpSpPr bwMode="auto">
                  <a:xfrm>
                    <a:off x="2160" y="1440"/>
                    <a:ext cx="192" cy="96"/>
                    <a:chOff x="2160" y="1440"/>
                    <a:chExt cx="192" cy="96"/>
                  </a:xfrm>
                </p:grpSpPr>
                <p:sp>
                  <p:nvSpPr>
                    <p:cNvPr id="59492" name="Arc 88"/>
                    <p:cNvSpPr>
                      <a:spLocks/>
                    </p:cNvSpPr>
                    <p:nvPr/>
                  </p:nvSpPr>
                  <p:spPr bwMode="auto">
                    <a:xfrm>
                      <a:off x="2160" y="1440"/>
                      <a:ext cx="48" cy="48"/>
                    </a:xfrm>
                    <a:custGeom>
                      <a:avLst/>
                      <a:gdLst>
                        <a:gd name="T0" fmla="*/ 0 w 21600"/>
                        <a:gd name="T1" fmla="*/ 0 h 21600"/>
                        <a:gd name="T2" fmla="*/ 0 w 21600"/>
                        <a:gd name="T3" fmla="*/ 0 h 21600"/>
                        <a:gd name="T4" fmla="*/ 0 w 21600"/>
                        <a:gd name="T5" fmla="*/ 0 h 21600"/>
                        <a:gd name="T6" fmla="*/ 0 60000 65536"/>
                        <a:gd name="T7" fmla="*/ 0 60000 65536"/>
                        <a:gd name="T8" fmla="*/ 0 60000 65536"/>
                        <a:gd name="T9" fmla="*/ 0 w 21600"/>
                        <a:gd name="T10" fmla="*/ 0 h 21600"/>
                        <a:gd name="T11" fmla="*/ 21600 w 21600"/>
                        <a:gd name="T12" fmla="*/ 21600 h 2160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600" h="21600" fill="none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</a:path>
                        <a:path w="21600" h="21600" stroke="0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  <a:lnTo>
                            <a:pt x="0" y="21600"/>
                          </a:lnTo>
                          <a:lnTo>
                            <a:pt x="-1" y="0"/>
                          </a:lnTo>
                          <a:close/>
                        </a:path>
                      </a:pathLst>
                    </a:cu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 sz="1800" dirty="0">
                        <a:latin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59493" name="Arc 89"/>
                    <p:cNvSpPr>
                      <a:spLocks/>
                    </p:cNvSpPr>
                    <p:nvPr/>
                  </p:nvSpPr>
                  <p:spPr bwMode="auto">
                    <a:xfrm rot="5400000" flipV="1">
                      <a:off x="2208" y="1488"/>
                      <a:ext cx="48" cy="48"/>
                    </a:xfrm>
                    <a:custGeom>
                      <a:avLst/>
                      <a:gdLst>
                        <a:gd name="T0" fmla="*/ 0 w 21600"/>
                        <a:gd name="T1" fmla="*/ 0 h 21600"/>
                        <a:gd name="T2" fmla="*/ 0 w 21600"/>
                        <a:gd name="T3" fmla="*/ 0 h 21600"/>
                        <a:gd name="T4" fmla="*/ 0 w 21600"/>
                        <a:gd name="T5" fmla="*/ 0 h 21600"/>
                        <a:gd name="T6" fmla="*/ 0 60000 65536"/>
                        <a:gd name="T7" fmla="*/ 0 60000 65536"/>
                        <a:gd name="T8" fmla="*/ 0 60000 65536"/>
                        <a:gd name="T9" fmla="*/ 0 w 21600"/>
                        <a:gd name="T10" fmla="*/ 0 h 21600"/>
                        <a:gd name="T11" fmla="*/ 21600 w 21600"/>
                        <a:gd name="T12" fmla="*/ 21600 h 2160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600" h="21600" fill="none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</a:path>
                        <a:path w="21600" h="21600" stroke="0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  <a:lnTo>
                            <a:pt x="0" y="21600"/>
                          </a:lnTo>
                          <a:lnTo>
                            <a:pt x="-1" y="0"/>
                          </a:lnTo>
                          <a:close/>
                        </a:path>
                      </a:pathLst>
                    </a:cu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 sz="1800" dirty="0">
                        <a:latin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59494" name="Arc 90"/>
                    <p:cNvSpPr>
                      <a:spLocks/>
                    </p:cNvSpPr>
                    <p:nvPr/>
                  </p:nvSpPr>
                  <p:spPr bwMode="auto">
                    <a:xfrm flipV="1">
                      <a:off x="2256" y="1488"/>
                      <a:ext cx="48" cy="48"/>
                    </a:xfrm>
                    <a:custGeom>
                      <a:avLst/>
                      <a:gdLst>
                        <a:gd name="T0" fmla="*/ 0 w 21600"/>
                        <a:gd name="T1" fmla="*/ 0 h 21600"/>
                        <a:gd name="T2" fmla="*/ 0 w 21600"/>
                        <a:gd name="T3" fmla="*/ 0 h 21600"/>
                        <a:gd name="T4" fmla="*/ 0 w 21600"/>
                        <a:gd name="T5" fmla="*/ 0 h 21600"/>
                        <a:gd name="T6" fmla="*/ 0 60000 65536"/>
                        <a:gd name="T7" fmla="*/ 0 60000 65536"/>
                        <a:gd name="T8" fmla="*/ 0 60000 65536"/>
                        <a:gd name="T9" fmla="*/ 0 w 21600"/>
                        <a:gd name="T10" fmla="*/ 0 h 21600"/>
                        <a:gd name="T11" fmla="*/ 21600 w 21600"/>
                        <a:gd name="T12" fmla="*/ 21600 h 2160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600" h="21600" fill="none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</a:path>
                        <a:path w="21600" h="21600" stroke="0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  <a:lnTo>
                            <a:pt x="0" y="21600"/>
                          </a:lnTo>
                          <a:lnTo>
                            <a:pt x="-1" y="0"/>
                          </a:lnTo>
                          <a:close/>
                        </a:path>
                      </a:pathLst>
                    </a:cu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 sz="1800" dirty="0">
                        <a:latin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59495" name="Arc 91"/>
                    <p:cNvSpPr>
                      <a:spLocks/>
                    </p:cNvSpPr>
                    <p:nvPr/>
                  </p:nvSpPr>
                  <p:spPr bwMode="auto">
                    <a:xfrm flipH="1">
                      <a:off x="2304" y="1440"/>
                      <a:ext cx="48" cy="48"/>
                    </a:xfrm>
                    <a:custGeom>
                      <a:avLst/>
                      <a:gdLst>
                        <a:gd name="T0" fmla="*/ 0 w 21600"/>
                        <a:gd name="T1" fmla="*/ 0 h 21600"/>
                        <a:gd name="T2" fmla="*/ 0 w 21600"/>
                        <a:gd name="T3" fmla="*/ 0 h 21600"/>
                        <a:gd name="T4" fmla="*/ 0 w 21600"/>
                        <a:gd name="T5" fmla="*/ 0 h 21600"/>
                        <a:gd name="T6" fmla="*/ 0 60000 65536"/>
                        <a:gd name="T7" fmla="*/ 0 60000 65536"/>
                        <a:gd name="T8" fmla="*/ 0 60000 65536"/>
                        <a:gd name="T9" fmla="*/ 0 w 21600"/>
                        <a:gd name="T10" fmla="*/ 0 h 21600"/>
                        <a:gd name="T11" fmla="*/ 21600 w 21600"/>
                        <a:gd name="T12" fmla="*/ 21600 h 2160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600" h="21600" fill="none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</a:path>
                        <a:path w="21600" h="21600" stroke="0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  <a:lnTo>
                            <a:pt x="0" y="21600"/>
                          </a:lnTo>
                          <a:lnTo>
                            <a:pt x="-1" y="0"/>
                          </a:lnTo>
                          <a:close/>
                        </a:path>
                      </a:pathLst>
                    </a:cu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 sz="1800" dirty="0">
                        <a:latin typeface="Times New Roman" panose="02020603050405020304" pitchFamily="18" charset="0"/>
                      </a:endParaRPr>
                    </a:p>
                  </p:txBody>
                </p:sp>
              </p:grpSp>
              <p:grpSp>
                <p:nvGrpSpPr>
                  <p:cNvPr id="59473" name="Group 92"/>
                  <p:cNvGrpSpPr>
                    <a:grpSpLocks/>
                  </p:cNvGrpSpPr>
                  <p:nvPr/>
                </p:nvGrpSpPr>
                <p:grpSpPr bwMode="auto">
                  <a:xfrm>
                    <a:off x="2352" y="1440"/>
                    <a:ext cx="192" cy="96"/>
                    <a:chOff x="2160" y="1440"/>
                    <a:chExt cx="192" cy="96"/>
                  </a:xfrm>
                </p:grpSpPr>
                <p:sp>
                  <p:nvSpPr>
                    <p:cNvPr id="59488" name="Arc 93"/>
                    <p:cNvSpPr>
                      <a:spLocks/>
                    </p:cNvSpPr>
                    <p:nvPr/>
                  </p:nvSpPr>
                  <p:spPr bwMode="auto">
                    <a:xfrm>
                      <a:off x="2160" y="1440"/>
                      <a:ext cx="48" cy="48"/>
                    </a:xfrm>
                    <a:custGeom>
                      <a:avLst/>
                      <a:gdLst>
                        <a:gd name="T0" fmla="*/ 0 w 21600"/>
                        <a:gd name="T1" fmla="*/ 0 h 21600"/>
                        <a:gd name="T2" fmla="*/ 0 w 21600"/>
                        <a:gd name="T3" fmla="*/ 0 h 21600"/>
                        <a:gd name="T4" fmla="*/ 0 w 21600"/>
                        <a:gd name="T5" fmla="*/ 0 h 21600"/>
                        <a:gd name="T6" fmla="*/ 0 60000 65536"/>
                        <a:gd name="T7" fmla="*/ 0 60000 65536"/>
                        <a:gd name="T8" fmla="*/ 0 60000 65536"/>
                        <a:gd name="T9" fmla="*/ 0 w 21600"/>
                        <a:gd name="T10" fmla="*/ 0 h 21600"/>
                        <a:gd name="T11" fmla="*/ 21600 w 21600"/>
                        <a:gd name="T12" fmla="*/ 21600 h 2160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600" h="21600" fill="none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</a:path>
                        <a:path w="21600" h="21600" stroke="0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  <a:lnTo>
                            <a:pt x="0" y="21600"/>
                          </a:lnTo>
                          <a:lnTo>
                            <a:pt x="-1" y="0"/>
                          </a:lnTo>
                          <a:close/>
                        </a:path>
                      </a:pathLst>
                    </a:cu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 sz="1800" dirty="0">
                        <a:latin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59489" name="Arc 94"/>
                    <p:cNvSpPr>
                      <a:spLocks/>
                    </p:cNvSpPr>
                    <p:nvPr/>
                  </p:nvSpPr>
                  <p:spPr bwMode="auto">
                    <a:xfrm rot="5400000" flipV="1">
                      <a:off x="2208" y="1488"/>
                      <a:ext cx="48" cy="48"/>
                    </a:xfrm>
                    <a:custGeom>
                      <a:avLst/>
                      <a:gdLst>
                        <a:gd name="T0" fmla="*/ 0 w 21600"/>
                        <a:gd name="T1" fmla="*/ 0 h 21600"/>
                        <a:gd name="T2" fmla="*/ 0 w 21600"/>
                        <a:gd name="T3" fmla="*/ 0 h 21600"/>
                        <a:gd name="T4" fmla="*/ 0 w 21600"/>
                        <a:gd name="T5" fmla="*/ 0 h 21600"/>
                        <a:gd name="T6" fmla="*/ 0 60000 65536"/>
                        <a:gd name="T7" fmla="*/ 0 60000 65536"/>
                        <a:gd name="T8" fmla="*/ 0 60000 65536"/>
                        <a:gd name="T9" fmla="*/ 0 w 21600"/>
                        <a:gd name="T10" fmla="*/ 0 h 21600"/>
                        <a:gd name="T11" fmla="*/ 21600 w 21600"/>
                        <a:gd name="T12" fmla="*/ 21600 h 2160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600" h="21600" fill="none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</a:path>
                        <a:path w="21600" h="21600" stroke="0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  <a:lnTo>
                            <a:pt x="0" y="21600"/>
                          </a:lnTo>
                          <a:lnTo>
                            <a:pt x="-1" y="0"/>
                          </a:lnTo>
                          <a:close/>
                        </a:path>
                      </a:pathLst>
                    </a:cu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 sz="1800" dirty="0">
                        <a:latin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59490" name="Arc 95"/>
                    <p:cNvSpPr>
                      <a:spLocks/>
                    </p:cNvSpPr>
                    <p:nvPr/>
                  </p:nvSpPr>
                  <p:spPr bwMode="auto">
                    <a:xfrm flipV="1">
                      <a:off x="2256" y="1488"/>
                      <a:ext cx="48" cy="48"/>
                    </a:xfrm>
                    <a:custGeom>
                      <a:avLst/>
                      <a:gdLst>
                        <a:gd name="T0" fmla="*/ 0 w 21600"/>
                        <a:gd name="T1" fmla="*/ 0 h 21600"/>
                        <a:gd name="T2" fmla="*/ 0 w 21600"/>
                        <a:gd name="T3" fmla="*/ 0 h 21600"/>
                        <a:gd name="T4" fmla="*/ 0 w 21600"/>
                        <a:gd name="T5" fmla="*/ 0 h 21600"/>
                        <a:gd name="T6" fmla="*/ 0 60000 65536"/>
                        <a:gd name="T7" fmla="*/ 0 60000 65536"/>
                        <a:gd name="T8" fmla="*/ 0 60000 65536"/>
                        <a:gd name="T9" fmla="*/ 0 w 21600"/>
                        <a:gd name="T10" fmla="*/ 0 h 21600"/>
                        <a:gd name="T11" fmla="*/ 21600 w 21600"/>
                        <a:gd name="T12" fmla="*/ 21600 h 2160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600" h="21600" fill="none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</a:path>
                        <a:path w="21600" h="21600" stroke="0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  <a:lnTo>
                            <a:pt x="0" y="21600"/>
                          </a:lnTo>
                          <a:lnTo>
                            <a:pt x="-1" y="0"/>
                          </a:lnTo>
                          <a:close/>
                        </a:path>
                      </a:pathLst>
                    </a:cu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 sz="1800" dirty="0">
                        <a:latin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59491" name="Arc 96"/>
                    <p:cNvSpPr>
                      <a:spLocks/>
                    </p:cNvSpPr>
                    <p:nvPr/>
                  </p:nvSpPr>
                  <p:spPr bwMode="auto">
                    <a:xfrm flipH="1">
                      <a:off x="2304" y="1440"/>
                      <a:ext cx="48" cy="48"/>
                    </a:xfrm>
                    <a:custGeom>
                      <a:avLst/>
                      <a:gdLst>
                        <a:gd name="T0" fmla="*/ 0 w 21600"/>
                        <a:gd name="T1" fmla="*/ 0 h 21600"/>
                        <a:gd name="T2" fmla="*/ 0 w 21600"/>
                        <a:gd name="T3" fmla="*/ 0 h 21600"/>
                        <a:gd name="T4" fmla="*/ 0 w 21600"/>
                        <a:gd name="T5" fmla="*/ 0 h 21600"/>
                        <a:gd name="T6" fmla="*/ 0 60000 65536"/>
                        <a:gd name="T7" fmla="*/ 0 60000 65536"/>
                        <a:gd name="T8" fmla="*/ 0 60000 65536"/>
                        <a:gd name="T9" fmla="*/ 0 w 21600"/>
                        <a:gd name="T10" fmla="*/ 0 h 21600"/>
                        <a:gd name="T11" fmla="*/ 21600 w 21600"/>
                        <a:gd name="T12" fmla="*/ 21600 h 2160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600" h="21600" fill="none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</a:path>
                        <a:path w="21600" h="21600" stroke="0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  <a:lnTo>
                            <a:pt x="0" y="21600"/>
                          </a:lnTo>
                          <a:lnTo>
                            <a:pt x="-1" y="0"/>
                          </a:lnTo>
                          <a:close/>
                        </a:path>
                      </a:pathLst>
                    </a:cu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 sz="1800" dirty="0">
                        <a:latin typeface="Times New Roman" panose="02020603050405020304" pitchFamily="18" charset="0"/>
                      </a:endParaRPr>
                    </a:p>
                  </p:txBody>
                </p:sp>
              </p:grpSp>
              <p:grpSp>
                <p:nvGrpSpPr>
                  <p:cNvPr id="59474" name="Group 97"/>
                  <p:cNvGrpSpPr>
                    <a:grpSpLocks/>
                  </p:cNvGrpSpPr>
                  <p:nvPr/>
                </p:nvGrpSpPr>
                <p:grpSpPr bwMode="auto">
                  <a:xfrm>
                    <a:off x="2544" y="1440"/>
                    <a:ext cx="192" cy="96"/>
                    <a:chOff x="2160" y="1440"/>
                    <a:chExt cx="192" cy="96"/>
                  </a:xfrm>
                </p:grpSpPr>
                <p:sp>
                  <p:nvSpPr>
                    <p:cNvPr id="59484" name="Arc 98"/>
                    <p:cNvSpPr>
                      <a:spLocks/>
                    </p:cNvSpPr>
                    <p:nvPr/>
                  </p:nvSpPr>
                  <p:spPr bwMode="auto">
                    <a:xfrm>
                      <a:off x="2160" y="1440"/>
                      <a:ext cx="48" cy="48"/>
                    </a:xfrm>
                    <a:custGeom>
                      <a:avLst/>
                      <a:gdLst>
                        <a:gd name="T0" fmla="*/ 0 w 21600"/>
                        <a:gd name="T1" fmla="*/ 0 h 21600"/>
                        <a:gd name="T2" fmla="*/ 0 w 21600"/>
                        <a:gd name="T3" fmla="*/ 0 h 21600"/>
                        <a:gd name="T4" fmla="*/ 0 w 21600"/>
                        <a:gd name="T5" fmla="*/ 0 h 21600"/>
                        <a:gd name="T6" fmla="*/ 0 60000 65536"/>
                        <a:gd name="T7" fmla="*/ 0 60000 65536"/>
                        <a:gd name="T8" fmla="*/ 0 60000 65536"/>
                        <a:gd name="T9" fmla="*/ 0 w 21600"/>
                        <a:gd name="T10" fmla="*/ 0 h 21600"/>
                        <a:gd name="T11" fmla="*/ 21600 w 21600"/>
                        <a:gd name="T12" fmla="*/ 21600 h 2160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600" h="21600" fill="none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</a:path>
                        <a:path w="21600" h="21600" stroke="0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  <a:lnTo>
                            <a:pt x="0" y="21600"/>
                          </a:lnTo>
                          <a:lnTo>
                            <a:pt x="-1" y="0"/>
                          </a:lnTo>
                          <a:close/>
                        </a:path>
                      </a:pathLst>
                    </a:cu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 sz="1800" dirty="0">
                        <a:latin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59485" name="Arc 99"/>
                    <p:cNvSpPr>
                      <a:spLocks/>
                    </p:cNvSpPr>
                    <p:nvPr/>
                  </p:nvSpPr>
                  <p:spPr bwMode="auto">
                    <a:xfrm rot="5400000" flipV="1">
                      <a:off x="2208" y="1488"/>
                      <a:ext cx="48" cy="48"/>
                    </a:xfrm>
                    <a:custGeom>
                      <a:avLst/>
                      <a:gdLst>
                        <a:gd name="T0" fmla="*/ 0 w 21600"/>
                        <a:gd name="T1" fmla="*/ 0 h 21600"/>
                        <a:gd name="T2" fmla="*/ 0 w 21600"/>
                        <a:gd name="T3" fmla="*/ 0 h 21600"/>
                        <a:gd name="T4" fmla="*/ 0 w 21600"/>
                        <a:gd name="T5" fmla="*/ 0 h 21600"/>
                        <a:gd name="T6" fmla="*/ 0 60000 65536"/>
                        <a:gd name="T7" fmla="*/ 0 60000 65536"/>
                        <a:gd name="T8" fmla="*/ 0 60000 65536"/>
                        <a:gd name="T9" fmla="*/ 0 w 21600"/>
                        <a:gd name="T10" fmla="*/ 0 h 21600"/>
                        <a:gd name="T11" fmla="*/ 21600 w 21600"/>
                        <a:gd name="T12" fmla="*/ 21600 h 2160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600" h="21600" fill="none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</a:path>
                        <a:path w="21600" h="21600" stroke="0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  <a:lnTo>
                            <a:pt x="0" y="21600"/>
                          </a:lnTo>
                          <a:lnTo>
                            <a:pt x="-1" y="0"/>
                          </a:lnTo>
                          <a:close/>
                        </a:path>
                      </a:pathLst>
                    </a:cu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 sz="1800" dirty="0">
                        <a:latin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59486" name="Arc 100"/>
                    <p:cNvSpPr>
                      <a:spLocks/>
                    </p:cNvSpPr>
                    <p:nvPr/>
                  </p:nvSpPr>
                  <p:spPr bwMode="auto">
                    <a:xfrm flipV="1">
                      <a:off x="2256" y="1488"/>
                      <a:ext cx="48" cy="48"/>
                    </a:xfrm>
                    <a:custGeom>
                      <a:avLst/>
                      <a:gdLst>
                        <a:gd name="T0" fmla="*/ 0 w 21600"/>
                        <a:gd name="T1" fmla="*/ 0 h 21600"/>
                        <a:gd name="T2" fmla="*/ 0 w 21600"/>
                        <a:gd name="T3" fmla="*/ 0 h 21600"/>
                        <a:gd name="T4" fmla="*/ 0 w 21600"/>
                        <a:gd name="T5" fmla="*/ 0 h 21600"/>
                        <a:gd name="T6" fmla="*/ 0 60000 65536"/>
                        <a:gd name="T7" fmla="*/ 0 60000 65536"/>
                        <a:gd name="T8" fmla="*/ 0 60000 65536"/>
                        <a:gd name="T9" fmla="*/ 0 w 21600"/>
                        <a:gd name="T10" fmla="*/ 0 h 21600"/>
                        <a:gd name="T11" fmla="*/ 21600 w 21600"/>
                        <a:gd name="T12" fmla="*/ 21600 h 2160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600" h="21600" fill="none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</a:path>
                        <a:path w="21600" h="21600" stroke="0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  <a:lnTo>
                            <a:pt x="0" y="21600"/>
                          </a:lnTo>
                          <a:lnTo>
                            <a:pt x="-1" y="0"/>
                          </a:lnTo>
                          <a:close/>
                        </a:path>
                      </a:pathLst>
                    </a:cu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 sz="1800" dirty="0">
                        <a:latin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59487" name="Arc 101"/>
                    <p:cNvSpPr>
                      <a:spLocks/>
                    </p:cNvSpPr>
                    <p:nvPr/>
                  </p:nvSpPr>
                  <p:spPr bwMode="auto">
                    <a:xfrm flipH="1">
                      <a:off x="2304" y="1440"/>
                      <a:ext cx="48" cy="48"/>
                    </a:xfrm>
                    <a:custGeom>
                      <a:avLst/>
                      <a:gdLst>
                        <a:gd name="T0" fmla="*/ 0 w 21600"/>
                        <a:gd name="T1" fmla="*/ 0 h 21600"/>
                        <a:gd name="T2" fmla="*/ 0 w 21600"/>
                        <a:gd name="T3" fmla="*/ 0 h 21600"/>
                        <a:gd name="T4" fmla="*/ 0 w 21600"/>
                        <a:gd name="T5" fmla="*/ 0 h 21600"/>
                        <a:gd name="T6" fmla="*/ 0 60000 65536"/>
                        <a:gd name="T7" fmla="*/ 0 60000 65536"/>
                        <a:gd name="T8" fmla="*/ 0 60000 65536"/>
                        <a:gd name="T9" fmla="*/ 0 w 21600"/>
                        <a:gd name="T10" fmla="*/ 0 h 21600"/>
                        <a:gd name="T11" fmla="*/ 21600 w 21600"/>
                        <a:gd name="T12" fmla="*/ 21600 h 2160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600" h="21600" fill="none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</a:path>
                        <a:path w="21600" h="21600" stroke="0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  <a:lnTo>
                            <a:pt x="0" y="21600"/>
                          </a:lnTo>
                          <a:lnTo>
                            <a:pt x="-1" y="0"/>
                          </a:lnTo>
                          <a:close/>
                        </a:path>
                      </a:pathLst>
                    </a:cu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 sz="1800" dirty="0">
                        <a:latin typeface="Times New Roman" panose="02020603050405020304" pitchFamily="18" charset="0"/>
                      </a:endParaRPr>
                    </a:p>
                  </p:txBody>
                </p:sp>
              </p:grpSp>
              <p:grpSp>
                <p:nvGrpSpPr>
                  <p:cNvPr id="59475" name="Group 102"/>
                  <p:cNvGrpSpPr>
                    <a:grpSpLocks/>
                  </p:cNvGrpSpPr>
                  <p:nvPr/>
                </p:nvGrpSpPr>
                <p:grpSpPr bwMode="auto">
                  <a:xfrm>
                    <a:off x="2736" y="1440"/>
                    <a:ext cx="192" cy="96"/>
                    <a:chOff x="2160" y="1440"/>
                    <a:chExt cx="192" cy="96"/>
                  </a:xfrm>
                </p:grpSpPr>
                <p:sp>
                  <p:nvSpPr>
                    <p:cNvPr id="59480" name="Arc 103"/>
                    <p:cNvSpPr>
                      <a:spLocks/>
                    </p:cNvSpPr>
                    <p:nvPr/>
                  </p:nvSpPr>
                  <p:spPr bwMode="auto">
                    <a:xfrm>
                      <a:off x="2160" y="1440"/>
                      <a:ext cx="48" cy="48"/>
                    </a:xfrm>
                    <a:custGeom>
                      <a:avLst/>
                      <a:gdLst>
                        <a:gd name="T0" fmla="*/ 0 w 21600"/>
                        <a:gd name="T1" fmla="*/ 0 h 21600"/>
                        <a:gd name="T2" fmla="*/ 0 w 21600"/>
                        <a:gd name="T3" fmla="*/ 0 h 21600"/>
                        <a:gd name="T4" fmla="*/ 0 w 21600"/>
                        <a:gd name="T5" fmla="*/ 0 h 21600"/>
                        <a:gd name="T6" fmla="*/ 0 60000 65536"/>
                        <a:gd name="T7" fmla="*/ 0 60000 65536"/>
                        <a:gd name="T8" fmla="*/ 0 60000 65536"/>
                        <a:gd name="T9" fmla="*/ 0 w 21600"/>
                        <a:gd name="T10" fmla="*/ 0 h 21600"/>
                        <a:gd name="T11" fmla="*/ 21600 w 21600"/>
                        <a:gd name="T12" fmla="*/ 21600 h 2160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600" h="21600" fill="none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</a:path>
                        <a:path w="21600" h="21600" stroke="0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  <a:lnTo>
                            <a:pt x="0" y="21600"/>
                          </a:lnTo>
                          <a:lnTo>
                            <a:pt x="-1" y="0"/>
                          </a:lnTo>
                          <a:close/>
                        </a:path>
                      </a:pathLst>
                    </a:cu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 sz="1800" dirty="0">
                        <a:latin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59481" name="Arc 104"/>
                    <p:cNvSpPr>
                      <a:spLocks/>
                    </p:cNvSpPr>
                    <p:nvPr/>
                  </p:nvSpPr>
                  <p:spPr bwMode="auto">
                    <a:xfrm rot="5400000" flipV="1">
                      <a:off x="2208" y="1488"/>
                      <a:ext cx="48" cy="48"/>
                    </a:xfrm>
                    <a:custGeom>
                      <a:avLst/>
                      <a:gdLst>
                        <a:gd name="T0" fmla="*/ 0 w 21600"/>
                        <a:gd name="T1" fmla="*/ 0 h 21600"/>
                        <a:gd name="T2" fmla="*/ 0 w 21600"/>
                        <a:gd name="T3" fmla="*/ 0 h 21600"/>
                        <a:gd name="T4" fmla="*/ 0 w 21600"/>
                        <a:gd name="T5" fmla="*/ 0 h 21600"/>
                        <a:gd name="T6" fmla="*/ 0 60000 65536"/>
                        <a:gd name="T7" fmla="*/ 0 60000 65536"/>
                        <a:gd name="T8" fmla="*/ 0 60000 65536"/>
                        <a:gd name="T9" fmla="*/ 0 w 21600"/>
                        <a:gd name="T10" fmla="*/ 0 h 21600"/>
                        <a:gd name="T11" fmla="*/ 21600 w 21600"/>
                        <a:gd name="T12" fmla="*/ 21600 h 2160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600" h="21600" fill="none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</a:path>
                        <a:path w="21600" h="21600" stroke="0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  <a:lnTo>
                            <a:pt x="0" y="21600"/>
                          </a:lnTo>
                          <a:lnTo>
                            <a:pt x="-1" y="0"/>
                          </a:lnTo>
                          <a:close/>
                        </a:path>
                      </a:pathLst>
                    </a:cu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 sz="1800" dirty="0">
                        <a:latin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59482" name="Arc 105"/>
                    <p:cNvSpPr>
                      <a:spLocks/>
                    </p:cNvSpPr>
                    <p:nvPr/>
                  </p:nvSpPr>
                  <p:spPr bwMode="auto">
                    <a:xfrm flipV="1">
                      <a:off x="2256" y="1488"/>
                      <a:ext cx="48" cy="48"/>
                    </a:xfrm>
                    <a:custGeom>
                      <a:avLst/>
                      <a:gdLst>
                        <a:gd name="T0" fmla="*/ 0 w 21600"/>
                        <a:gd name="T1" fmla="*/ 0 h 21600"/>
                        <a:gd name="T2" fmla="*/ 0 w 21600"/>
                        <a:gd name="T3" fmla="*/ 0 h 21600"/>
                        <a:gd name="T4" fmla="*/ 0 w 21600"/>
                        <a:gd name="T5" fmla="*/ 0 h 21600"/>
                        <a:gd name="T6" fmla="*/ 0 60000 65536"/>
                        <a:gd name="T7" fmla="*/ 0 60000 65536"/>
                        <a:gd name="T8" fmla="*/ 0 60000 65536"/>
                        <a:gd name="T9" fmla="*/ 0 w 21600"/>
                        <a:gd name="T10" fmla="*/ 0 h 21600"/>
                        <a:gd name="T11" fmla="*/ 21600 w 21600"/>
                        <a:gd name="T12" fmla="*/ 21600 h 2160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600" h="21600" fill="none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</a:path>
                        <a:path w="21600" h="21600" stroke="0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  <a:lnTo>
                            <a:pt x="0" y="21600"/>
                          </a:lnTo>
                          <a:lnTo>
                            <a:pt x="-1" y="0"/>
                          </a:lnTo>
                          <a:close/>
                        </a:path>
                      </a:pathLst>
                    </a:cu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 sz="1800" dirty="0">
                        <a:latin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59483" name="Arc 106"/>
                    <p:cNvSpPr>
                      <a:spLocks/>
                    </p:cNvSpPr>
                    <p:nvPr/>
                  </p:nvSpPr>
                  <p:spPr bwMode="auto">
                    <a:xfrm flipH="1">
                      <a:off x="2304" y="1440"/>
                      <a:ext cx="48" cy="48"/>
                    </a:xfrm>
                    <a:custGeom>
                      <a:avLst/>
                      <a:gdLst>
                        <a:gd name="T0" fmla="*/ 0 w 21600"/>
                        <a:gd name="T1" fmla="*/ 0 h 21600"/>
                        <a:gd name="T2" fmla="*/ 0 w 21600"/>
                        <a:gd name="T3" fmla="*/ 0 h 21600"/>
                        <a:gd name="T4" fmla="*/ 0 w 21600"/>
                        <a:gd name="T5" fmla="*/ 0 h 21600"/>
                        <a:gd name="T6" fmla="*/ 0 60000 65536"/>
                        <a:gd name="T7" fmla="*/ 0 60000 65536"/>
                        <a:gd name="T8" fmla="*/ 0 60000 65536"/>
                        <a:gd name="T9" fmla="*/ 0 w 21600"/>
                        <a:gd name="T10" fmla="*/ 0 h 21600"/>
                        <a:gd name="T11" fmla="*/ 21600 w 21600"/>
                        <a:gd name="T12" fmla="*/ 21600 h 2160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600" h="21600" fill="none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</a:path>
                        <a:path w="21600" h="21600" stroke="0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  <a:lnTo>
                            <a:pt x="0" y="21600"/>
                          </a:lnTo>
                          <a:lnTo>
                            <a:pt x="-1" y="0"/>
                          </a:lnTo>
                          <a:close/>
                        </a:path>
                      </a:pathLst>
                    </a:cu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 sz="1800" dirty="0">
                        <a:latin typeface="Times New Roman" panose="02020603050405020304" pitchFamily="18" charset="0"/>
                      </a:endParaRPr>
                    </a:p>
                  </p:txBody>
                </p:sp>
              </p:grpSp>
              <p:sp>
                <p:nvSpPr>
                  <p:cNvPr id="59476" name="Arc 107"/>
                  <p:cNvSpPr>
                    <a:spLocks/>
                  </p:cNvSpPr>
                  <p:nvPr/>
                </p:nvSpPr>
                <p:spPr bwMode="auto">
                  <a:xfrm>
                    <a:off x="2928" y="1440"/>
                    <a:ext cx="48" cy="48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 sz="1800" dirty="0"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59477" name="Arc 108"/>
                  <p:cNvSpPr>
                    <a:spLocks/>
                  </p:cNvSpPr>
                  <p:nvPr/>
                </p:nvSpPr>
                <p:spPr bwMode="auto">
                  <a:xfrm rot="5400000" flipV="1">
                    <a:off x="2976" y="1488"/>
                    <a:ext cx="48" cy="48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 sz="1800" dirty="0"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59478" name="Arc 109"/>
                  <p:cNvSpPr>
                    <a:spLocks/>
                  </p:cNvSpPr>
                  <p:nvPr/>
                </p:nvSpPr>
                <p:spPr bwMode="auto">
                  <a:xfrm flipV="1">
                    <a:off x="3024" y="1488"/>
                    <a:ext cx="48" cy="48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 sz="1800" dirty="0"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59479" name="Arc 110"/>
                  <p:cNvSpPr>
                    <a:spLocks/>
                  </p:cNvSpPr>
                  <p:nvPr/>
                </p:nvSpPr>
                <p:spPr bwMode="auto">
                  <a:xfrm flipH="1">
                    <a:off x="3072" y="1440"/>
                    <a:ext cx="48" cy="48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chemeClr val="tx1"/>
                    </a:solidFill>
                    <a:round/>
                    <a:headEnd type="triangle" w="sm" len="med"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 sz="1800" dirty="0">
                      <a:latin typeface="Times New Roman" panose="02020603050405020304" pitchFamily="18" charset="0"/>
                    </a:endParaRPr>
                  </a:p>
                </p:txBody>
              </p:sp>
            </p:grpSp>
            <p:sp>
              <p:nvSpPr>
                <p:cNvPr id="59471" name="Text Box 111"/>
                <p:cNvSpPr txBox="1">
                  <a:spLocks noChangeArrowheads="1"/>
                </p:cNvSpPr>
                <p:nvPr/>
              </p:nvSpPr>
              <p:spPr bwMode="auto">
                <a:xfrm>
                  <a:off x="1920" y="1488"/>
                  <a:ext cx="208" cy="23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r>
                    <a:rPr lang="en-US" altLang="en-US" sz="1200">
                      <a:latin typeface="Symbol" panose="05050102010706020507" pitchFamily="18" charset="2"/>
                    </a:rPr>
                    <a:t>g</a:t>
                  </a:r>
                </a:p>
              </p:txBody>
            </p:sp>
          </p:grpSp>
          <p:grpSp>
            <p:nvGrpSpPr>
              <p:cNvPr id="59467" name="Group 112"/>
              <p:cNvGrpSpPr>
                <a:grpSpLocks/>
              </p:cNvGrpSpPr>
              <p:nvPr/>
            </p:nvGrpSpPr>
            <p:grpSpPr bwMode="auto">
              <a:xfrm>
                <a:off x="768" y="2304"/>
                <a:ext cx="288" cy="288"/>
                <a:chOff x="2400" y="1680"/>
                <a:chExt cx="288" cy="288"/>
              </a:xfrm>
            </p:grpSpPr>
            <p:sp>
              <p:nvSpPr>
                <p:cNvPr id="59468" name="Oval 113"/>
                <p:cNvSpPr>
                  <a:spLocks noChangeArrowheads="1"/>
                </p:cNvSpPr>
                <p:nvPr/>
              </p:nvSpPr>
              <p:spPr bwMode="auto">
                <a:xfrm>
                  <a:off x="2400" y="1680"/>
                  <a:ext cx="288" cy="288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FFFF00"/>
                    </a:gs>
                    <a:gs pos="100000">
                      <a:srgbClr val="767600"/>
                    </a:gs>
                  </a:gsLst>
                  <a:path path="rect">
                    <a:fillToRect r="100000" b="100000"/>
                  </a:path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altLang="en-US" sz="1800" dirty="0">
                    <a:latin typeface="Times New Roman" panose="02020603050405020304" pitchFamily="18" charset="0"/>
                  </a:endParaRPr>
                </a:p>
              </p:txBody>
            </p:sp>
            <p:graphicFrame>
              <p:nvGraphicFramePr>
                <p:cNvPr id="59469" name="Object 114"/>
                <p:cNvGraphicFramePr>
                  <a:graphicFrameLocks noChangeAspect="1"/>
                </p:cNvGraphicFramePr>
                <p:nvPr/>
              </p:nvGraphicFramePr>
              <p:xfrm>
                <a:off x="2448" y="1728"/>
                <a:ext cx="183" cy="208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11" imgW="291973" imgH="330057" progId="Equation.3">
                        <p:embed/>
                      </p:oleObj>
                    </mc:Choice>
                    <mc:Fallback>
                      <p:oleObj name="Equation" r:id="rId11" imgW="291973" imgH="330057" progId="Equation.3">
                        <p:embed/>
                        <p:pic>
                          <p:nvPicPr>
                            <p:cNvPr id="59469" name="Object 114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3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2448" y="1728"/>
                              <a:ext cx="183" cy="208"/>
                            </a:xfrm>
                            <a:prstGeom prst="rect">
                              <a:avLst/>
                            </a:prstGeom>
                            <a:gradFill rotWithShape="0">
                              <a:gsLst>
                                <a:gs pos="0">
                                  <a:srgbClr val="FFFF00"/>
                                </a:gs>
                                <a:gs pos="100000">
                                  <a:srgbClr val="767600"/>
                                </a:gs>
                              </a:gsLst>
                              <a:path path="rect">
                                <a:fillToRect r="100000" b="100000"/>
                              </a:path>
                            </a:gradFill>
                            <a:ln>
                              <a:noFill/>
                            </a:ln>
                            <a:extLs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</p:grpSp>
        <p:sp>
          <p:nvSpPr>
            <p:cNvPr id="59465" name="AutoShape 115"/>
            <p:cNvSpPr>
              <a:spLocks noChangeArrowheads="1"/>
            </p:cNvSpPr>
            <p:nvPr/>
          </p:nvSpPr>
          <p:spPr bwMode="auto">
            <a:xfrm>
              <a:off x="1632" y="2112"/>
              <a:ext cx="96" cy="192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sz="1800" dirty="0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59399" name="Group 116"/>
          <p:cNvGrpSpPr>
            <a:grpSpLocks/>
          </p:cNvGrpSpPr>
          <p:nvPr/>
        </p:nvGrpSpPr>
        <p:grpSpPr bwMode="auto">
          <a:xfrm>
            <a:off x="1559719" y="3890367"/>
            <a:ext cx="1600200" cy="791766"/>
            <a:chOff x="624" y="1488"/>
            <a:chExt cx="1344" cy="665"/>
          </a:xfrm>
        </p:grpSpPr>
        <p:sp>
          <p:nvSpPr>
            <p:cNvPr id="59443" name="Line 117"/>
            <p:cNvSpPr>
              <a:spLocks noChangeShapeType="1"/>
            </p:cNvSpPr>
            <p:nvPr/>
          </p:nvSpPr>
          <p:spPr bwMode="auto">
            <a:xfrm flipV="1">
              <a:off x="1728" y="1536"/>
              <a:ext cx="240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800" dirty="0">
                <a:latin typeface="Times New Roman" panose="02020603050405020304" pitchFamily="18" charset="0"/>
              </a:endParaRPr>
            </a:p>
          </p:txBody>
        </p:sp>
        <p:sp>
          <p:nvSpPr>
            <p:cNvPr id="59444" name="Oval 118"/>
            <p:cNvSpPr>
              <a:spLocks noChangeArrowheads="1"/>
            </p:cNvSpPr>
            <p:nvPr/>
          </p:nvSpPr>
          <p:spPr bwMode="auto">
            <a:xfrm>
              <a:off x="1536" y="1488"/>
              <a:ext cx="336" cy="336"/>
            </a:xfrm>
            <a:prstGeom prst="ellipse">
              <a:avLst/>
            </a:prstGeom>
            <a:gradFill rotWithShape="0">
              <a:gsLst>
                <a:gs pos="0">
                  <a:srgbClr val="CCFFCC"/>
                </a:gs>
                <a:gs pos="100000">
                  <a:srgbClr val="5E765E"/>
                </a:gs>
              </a:gsLst>
              <a:path path="rect">
                <a:fillToRect r="100000" b="10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sz="1800" dirty="0">
                <a:latin typeface="Times New Roman" panose="02020603050405020304" pitchFamily="18" charset="0"/>
              </a:endParaRPr>
            </a:p>
          </p:txBody>
        </p:sp>
        <p:graphicFrame>
          <p:nvGraphicFramePr>
            <p:cNvPr id="59445" name="Object 119"/>
            <p:cNvGraphicFramePr>
              <a:graphicFrameLocks noChangeAspect="1"/>
            </p:cNvGraphicFramePr>
            <p:nvPr/>
          </p:nvGraphicFramePr>
          <p:xfrm>
            <a:off x="1536" y="1536"/>
            <a:ext cx="320" cy="20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2" imgW="508000" imgH="330200" progId="Equation.3">
                    <p:embed/>
                  </p:oleObj>
                </mc:Choice>
                <mc:Fallback>
                  <p:oleObj name="Equation" r:id="rId12" imgW="508000" imgH="330200" progId="Equation.3">
                    <p:embed/>
                    <p:pic>
                      <p:nvPicPr>
                        <p:cNvPr id="59445" name="Object 11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36" y="1536"/>
                          <a:ext cx="320" cy="20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gradFill rotWithShape="0">
                                <a:gsLst>
                                  <a:gs pos="0">
                                    <a:srgbClr val="CCFFCC"/>
                                  </a:gs>
                                  <a:gs pos="100000">
                                    <a:srgbClr val="5E765E"/>
                                  </a:gs>
                                </a:gsLst>
                                <a:path path="rect">
                                  <a:fillToRect r="100000" b="100000"/>
                                </a:path>
                              </a:gra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59446" name="Group 120"/>
            <p:cNvGrpSpPr>
              <a:grpSpLocks/>
            </p:cNvGrpSpPr>
            <p:nvPr/>
          </p:nvGrpSpPr>
          <p:grpSpPr bwMode="auto">
            <a:xfrm>
              <a:off x="960" y="1680"/>
              <a:ext cx="288" cy="288"/>
              <a:chOff x="2400" y="1680"/>
              <a:chExt cx="288" cy="288"/>
            </a:xfrm>
          </p:grpSpPr>
          <p:sp>
            <p:nvSpPr>
              <p:cNvPr id="577657" name="Oval 121"/>
              <p:cNvSpPr>
                <a:spLocks noChangeArrowheads="1"/>
              </p:cNvSpPr>
              <p:nvPr/>
            </p:nvSpPr>
            <p:spPr bwMode="auto">
              <a:xfrm>
                <a:off x="2400" y="1680"/>
                <a:ext cx="288" cy="288"/>
              </a:xfrm>
              <a:prstGeom prst="ellipse">
                <a:avLst/>
              </a:prstGeom>
              <a:gradFill rotWithShape="0">
                <a:gsLst>
                  <a:gs pos="0">
                    <a:schemeClr val="accent1"/>
                  </a:gs>
                  <a:gs pos="100000">
                    <a:schemeClr val="accent1">
                      <a:gamma/>
                      <a:shade val="46275"/>
                      <a:invGamma/>
                    </a:schemeClr>
                  </a:gs>
                </a:gsLst>
                <a:path path="rect">
                  <a:fillToRect r="100000" b="100000"/>
                </a:path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sz="1800" dirty="0">
                  <a:latin typeface="Times New Roman" panose="02020603050405020304" pitchFamily="18" charset="0"/>
                </a:endParaRPr>
              </a:p>
            </p:txBody>
          </p:sp>
          <p:graphicFrame>
            <p:nvGraphicFramePr>
              <p:cNvPr id="59455" name="Object 122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63474632"/>
                  </p:ext>
                </p:extLst>
              </p:nvPr>
            </p:nvGraphicFramePr>
            <p:xfrm>
              <a:off x="2455" y="1682"/>
              <a:ext cx="183" cy="20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14" imgW="291973" imgH="330057" progId="Equation.3">
                      <p:embed/>
                    </p:oleObj>
                  </mc:Choice>
                  <mc:Fallback>
                    <p:oleObj name="Equation" r:id="rId14" imgW="291973" imgH="330057" progId="Equation.3">
                      <p:embed/>
                      <p:pic>
                        <p:nvPicPr>
                          <p:cNvPr id="59455" name="Object 12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455" y="1682"/>
                            <a:ext cx="183" cy="20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59447" name="Line 123"/>
            <p:cNvSpPr>
              <a:spLocks noChangeShapeType="1"/>
            </p:cNvSpPr>
            <p:nvPr/>
          </p:nvSpPr>
          <p:spPr bwMode="auto">
            <a:xfrm>
              <a:off x="720" y="1824"/>
              <a:ext cx="24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800" dirty="0">
                <a:latin typeface="Times New Roman" panose="02020603050405020304" pitchFamily="18" charset="0"/>
              </a:endParaRPr>
            </a:p>
          </p:txBody>
        </p:sp>
        <p:sp>
          <p:nvSpPr>
            <p:cNvPr id="577660" name="Oval 124"/>
            <p:cNvSpPr>
              <a:spLocks noChangeArrowheads="1"/>
            </p:cNvSpPr>
            <p:nvPr/>
          </p:nvSpPr>
          <p:spPr bwMode="auto">
            <a:xfrm>
              <a:off x="672" y="1776"/>
              <a:ext cx="96" cy="96"/>
            </a:xfrm>
            <a:prstGeom prst="ellipse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shade val="46275"/>
                    <a:invGamma/>
                  </a:schemeClr>
                </a:gs>
              </a:gsLst>
              <a:path path="rect">
                <a:fillToRect r="100000" b="10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sz="1800" dirty="0">
                <a:latin typeface="Times New Roman" panose="02020603050405020304" pitchFamily="18" charset="0"/>
              </a:endParaRPr>
            </a:p>
          </p:txBody>
        </p:sp>
        <p:sp>
          <p:nvSpPr>
            <p:cNvPr id="59449" name="Text Box 125"/>
            <p:cNvSpPr txBox="1">
              <a:spLocks noChangeArrowheads="1"/>
            </p:cNvSpPr>
            <p:nvPr/>
          </p:nvSpPr>
          <p:spPr bwMode="auto">
            <a:xfrm>
              <a:off x="624" y="1584"/>
              <a:ext cx="220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200">
                  <a:latin typeface="Times New Roman" panose="02020603050405020304" pitchFamily="18" charset="0"/>
                </a:rPr>
                <a:t>n</a:t>
              </a:r>
            </a:p>
          </p:txBody>
        </p:sp>
        <p:sp>
          <p:nvSpPr>
            <p:cNvPr id="59450" name="AutoShape 126"/>
            <p:cNvSpPr>
              <a:spLocks noChangeArrowheads="1"/>
            </p:cNvSpPr>
            <p:nvPr/>
          </p:nvSpPr>
          <p:spPr bwMode="auto">
            <a:xfrm>
              <a:off x="1296" y="1776"/>
              <a:ext cx="192" cy="96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sz="1800" dirty="0">
                <a:latin typeface="Times New Roman" panose="02020603050405020304" pitchFamily="18" charset="0"/>
              </a:endParaRPr>
            </a:p>
          </p:txBody>
        </p:sp>
        <p:sp>
          <p:nvSpPr>
            <p:cNvPr id="59451" name="Line 127"/>
            <p:cNvSpPr>
              <a:spLocks noChangeShapeType="1"/>
            </p:cNvSpPr>
            <p:nvPr/>
          </p:nvSpPr>
          <p:spPr bwMode="auto">
            <a:xfrm>
              <a:off x="1680" y="1920"/>
              <a:ext cx="24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800" dirty="0">
                <a:latin typeface="Times New Roman" panose="02020603050405020304" pitchFamily="18" charset="0"/>
              </a:endParaRPr>
            </a:p>
          </p:txBody>
        </p:sp>
        <p:sp>
          <p:nvSpPr>
            <p:cNvPr id="59452" name="Oval 128"/>
            <p:cNvSpPr>
              <a:spLocks noChangeArrowheads="1"/>
            </p:cNvSpPr>
            <p:nvPr/>
          </p:nvSpPr>
          <p:spPr bwMode="auto">
            <a:xfrm>
              <a:off x="1632" y="1872"/>
              <a:ext cx="96" cy="96"/>
            </a:xfrm>
            <a:prstGeom prst="ellipse">
              <a:avLst/>
            </a:prstGeom>
            <a:gradFill rotWithShape="0">
              <a:gsLst>
                <a:gs pos="0">
                  <a:srgbClr val="FF0000"/>
                </a:gs>
                <a:gs pos="100000">
                  <a:srgbClr val="760000"/>
                </a:gs>
              </a:gsLst>
              <a:path path="rect">
                <a:fillToRect r="100000" b="10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sz="1800" dirty="0">
                <a:latin typeface="Times New Roman" panose="02020603050405020304" pitchFamily="18" charset="0"/>
              </a:endParaRPr>
            </a:p>
          </p:txBody>
        </p:sp>
        <p:sp>
          <p:nvSpPr>
            <p:cNvPr id="59453" name="Text Box 129"/>
            <p:cNvSpPr txBox="1">
              <a:spLocks noChangeArrowheads="1"/>
            </p:cNvSpPr>
            <p:nvPr/>
          </p:nvSpPr>
          <p:spPr bwMode="auto">
            <a:xfrm>
              <a:off x="1632" y="1920"/>
              <a:ext cx="237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200">
                  <a:latin typeface="Symbol" panose="05050102010706020507" pitchFamily="18" charset="2"/>
                </a:rPr>
                <a:t>a</a:t>
              </a:r>
            </a:p>
          </p:txBody>
        </p:sp>
      </p:grpSp>
      <p:grpSp>
        <p:nvGrpSpPr>
          <p:cNvPr id="59400" name="Group 130"/>
          <p:cNvGrpSpPr>
            <a:grpSpLocks/>
          </p:cNvGrpSpPr>
          <p:nvPr/>
        </p:nvGrpSpPr>
        <p:grpSpPr bwMode="auto">
          <a:xfrm>
            <a:off x="3674824" y="3637359"/>
            <a:ext cx="1828800" cy="906066"/>
            <a:chOff x="528" y="1440"/>
            <a:chExt cx="1536" cy="761"/>
          </a:xfrm>
        </p:grpSpPr>
        <p:sp>
          <p:nvSpPr>
            <p:cNvPr id="59427" name="Line 131"/>
            <p:cNvSpPr>
              <a:spLocks noChangeShapeType="1"/>
            </p:cNvSpPr>
            <p:nvPr/>
          </p:nvSpPr>
          <p:spPr bwMode="auto">
            <a:xfrm>
              <a:off x="1824" y="1968"/>
              <a:ext cx="24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800" dirty="0">
                <a:latin typeface="Times New Roman" panose="02020603050405020304" pitchFamily="18" charset="0"/>
              </a:endParaRPr>
            </a:p>
          </p:txBody>
        </p:sp>
        <p:sp>
          <p:nvSpPr>
            <p:cNvPr id="59428" name="Line 132"/>
            <p:cNvSpPr>
              <a:spLocks noChangeShapeType="1"/>
            </p:cNvSpPr>
            <p:nvPr/>
          </p:nvSpPr>
          <p:spPr bwMode="auto">
            <a:xfrm flipH="1">
              <a:off x="1440" y="1824"/>
              <a:ext cx="192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800" dirty="0">
                <a:latin typeface="Times New Roman" panose="02020603050405020304" pitchFamily="18" charset="0"/>
              </a:endParaRPr>
            </a:p>
          </p:txBody>
        </p:sp>
        <p:sp>
          <p:nvSpPr>
            <p:cNvPr id="59429" name="Line 133"/>
            <p:cNvSpPr>
              <a:spLocks noChangeShapeType="1"/>
            </p:cNvSpPr>
            <p:nvPr/>
          </p:nvSpPr>
          <p:spPr bwMode="auto">
            <a:xfrm>
              <a:off x="624" y="1824"/>
              <a:ext cx="24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800" dirty="0">
                <a:latin typeface="Times New Roman" panose="02020603050405020304" pitchFamily="18" charset="0"/>
              </a:endParaRPr>
            </a:p>
          </p:txBody>
        </p:sp>
        <p:sp>
          <p:nvSpPr>
            <p:cNvPr id="577670" name="Oval 134"/>
            <p:cNvSpPr>
              <a:spLocks noChangeArrowheads="1"/>
            </p:cNvSpPr>
            <p:nvPr/>
          </p:nvSpPr>
          <p:spPr bwMode="auto">
            <a:xfrm>
              <a:off x="576" y="1776"/>
              <a:ext cx="96" cy="96"/>
            </a:xfrm>
            <a:prstGeom prst="ellipse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shade val="46275"/>
                    <a:invGamma/>
                  </a:schemeClr>
                </a:gs>
              </a:gsLst>
              <a:path path="rect">
                <a:fillToRect r="100000" b="10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sz="1800" dirty="0">
                <a:latin typeface="Times New Roman" panose="02020603050405020304" pitchFamily="18" charset="0"/>
              </a:endParaRPr>
            </a:p>
          </p:txBody>
        </p:sp>
        <p:sp>
          <p:nvSpPr>
            <p:cNvPr id="59431" name="Text Box 135"/>
            <p:cNvSpPr txBox="1">
              <a:spLocks noChangeArrowheads="1"/>
            </p:cNvSpPr>
            <p:nvPr/>
          </p:nvSpPr>
          <p:spPr bwMode="auto">
            <a:xfrm>
              <a:off x="528" y="1584"/>
              <a:ext cx="220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200">
                  <a:latin typeface="Times New Roman" panose="02020603050405020304" pitchFamily="18" charset="0"/>
                </a:rPr>
                <a:t>n</a:t>
              </a:r>
            </a:p>
          </p:txBody>
        </p:sp>
        <p:grpSp>
          <p:nvGrpSpPr>
            <p:cNvPr id="59432" name="Group 136"/>
            <p:cNvGrpSpPr>
              <a:grpSpLocks/>
            </p:cNvGrpSpPr>
            <p:nvPr/>
          </p:nvGrpSpPr>
          <p:grpSpPr bwMode="auto">
            <a:xfrm>
              <a:off x="864" y="1680"/>
              <a:ext cx="288" cy="288"/>
              <a:chOff x="2400" y="1680"/>
              <a:chExt cx="288" cy="288"/>
            </a:xfrm>
          </p:grpSpPr>
          <p:sp>
            <p:nvSpPr>
              <p:cNvPr id="577673" name="Oval 137"/>
              <p:cNvSpPr>
                <a:spLocks noChangeArrowheads="1"/>
              </p:cNvSpPr>
              <p:nvPr/>
            </p:nvSpPr>
            <p:spPr bwMode="auto">
              <a:xfrm>
                <a:off x="2400" y="1680"/>
                <a:ext cx="288" cy="288"/>
              </a:xfrm>
              <a:prstGeom prst="ellipse">
                <a:avLst/>
              </a:prstGeom>
              <a:gradFill rotWithShape="0">
                <a:gsLst>
                  <a:gs pos="0">
                    <a:schemeClr val="accent1"/>
                  </a:gs>
                  <a:gs pos="100000">
                    <a:schemeClr val="accent1">
                      <a:gamma/>
                      <a:shade val="46275"/>
                      <a:invGamma/>
                    </a:schemeClr>
                  </a:gs>
                </a:gsLst>
                <a:path path="rect">
                  <a:fillToRect r="100000" b="100000"/>
                </a:path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sz="1800" dirty="0">
                  <a:latin typeface="Times New Roman" panose="02020603050405020304" pitchFamily="18" charset="0"/>
                </a:endParaRPr>
              </a:p>
            </p:txBody>
          </p:sp>
          <p:graphicFrame>
            <p:nvGraphicFramePr>
              <p:cNvPr id="59442" name="Object 138"/>
              <p:cNvGraphicFramePr>
                <a:graphicFrameLocks noChangeAspect="1"/>
              </p:cNvGraphicFramePr>
              <p:nvPr/>
            </p:nvGraphicFramePr>
            <p:xfrm>
              <a:off x="2448" y="1728"/>
              <a:ext cx="183" cy="20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15" imgW="291973" imgH="330057" progId="Equation.3">
                      <p:embed/>
                    </p:oleObj>
                  </mc:Choice>
                  <mc:Fallback>
                    <p:oleObj name="Equation" r:id="rId15" imgW="291973" imgH="330057" progId="Equation.3">
                      <p:embed/>
                      <p:pic>
                        <p:nvPicPr>
                          <p:cNvPr id="59442" name="Object 138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448" y="1728"/>
                            <a:ext cx="183" cy="20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59433" name="Line 139"/>
            <p:cNvSpPr>
              <a:spLocks noChangeShapeType="1"/>
            </p:cNvSpPr>
            <p:nvPr/>
          </p:nvSpPr>
          <p:spPr bwMode="auto">
            <a:xfrm flipV="1">
              <a:off x="1824" y="1536"/>
              <a:ext cx="24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800" dirty="0">
                <a:latin typeface="Times New Roman" panose="02020603050405020304" pitchFamily="18" charset="0"/>
              </a:endParaRPr>
            </a:p>
          </p:txBody>
        </p:sp>
        <p:sp>
          <p:nvSpPr>
            <p:cNvPr id="577676" name="Oval 140"/>
            <p:cNvSpPr>
              <a:spLocks noChangeArrowheads="1"/>
            </p:cNvSpPr>
            <p:nvPr/>
          </p:nvSpPr>
          <p:spPr bwMode="auto">
            <a:xfrm>
              <a:off x="1776" y="1920"/>
              <a:ext cx="96" cy="96"/>
            </a:xfrm>
            <a:prstGeom prst="ellipse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shade val="46275"/>
                    <a:invGamma/>
                  </a:schemeClr>
                </a:gs>
              </a:gsLst>
              <a:path path="rect">
                <a:fillToRect r="100000" b="10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sz="1800" dirty="0">
                <a:latin typeface="Times New Roman" panose="02020603050405020304" pitchFamily="18" charset="0"/>
              </a:endParaRPr>
            </a:p>
          </p:txBody>
        </p:sp>
        <p:sp>
          <p:nvSpPr>
            <p:cNvPr id="59435" name="Text Box 141"/>
            <p:cNvSpPr txBox="1">
              <a:spLocks noChangeArrowheads="1"/>
            </p:cNvSpPr>
            <p:nvPr/>
          </p:nvSpPr>
          <p:spPr bwMode="auto">
            <a:xfrm>
              <a:off x="1776" y="1968"/>
              <a:ext cx="220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200">
                  <a:latin typeface="Times New Roman" panose="02020603050405020304" pitchFamily="18" charset="0"/>
                </a:rPr>
                <a:t>n</a:t>
              </a:r>
            </a:p>
          </p:txBody>
        </p:sp>
        <p:sp>
          <p:nvSpPr>
            <p:cNvPr id="59436" name="Oval 142"/>
            <p:cNvSpPr>
              <a:spLocks noChangeArrowheads="1"/>
            </p:cNvSpPr>
            <p:nvPr/>
          </p:nvSpPr>
          <p:spPr bwMode="auto">
            <a:xfrm>
              <a:off x="1488" y="1680"/>
              <a:ext cx="288" cy="288"/>
            </a:xfrm>
            <a:prstGeom prst="ellipse">
              <a:avLst/>
            </a:prstGeom>
            <a:gradFill rotWithShape="0">
              <a:gsLst>
                <a:gs pos="0">
                  <a:srgbClr val="66FFCC"/>
                </a:gs>
                <a:gs pos="100000">
                  <a:srgbClr val="2F765E"/>
                </a:gs>
              </a:gsLst>
              <a:path path="rect">
                <a:fillToRect r="100000" b="10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sz="1800" dirty="0">
                <a:latin typeface="Times New Roman" panose="02020603050405020304" pitchFamily="18" charset="0"/>
              </a:endParaRPr>
            </a:p>
          </p:txBody>
        </p:sp>
        <p:graphicFrame>
          <p:nvGraphicFramePr>
            <p:cNvPr id="59437" name="Object 143"/>
            <p:cNvGraphicFramePr>
              <a:graphicFrameLocks noChangeAspect="1"/>
            </p:cNvGraphicFramePr>
            <p:nvPr/>
          </p:nvGraphicFramePr>
          <p:xfrm>
            <a:off x="1496" y="1736"/>
            <a:ext cx="264" cy="19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6" imgW="418918" imgH="304668" progId="Equation.3">
                    <p:embed/>
                  </p:oleObj>
                </mc:Choice>
                <mc:Fallback>
                  <p:oleObj name="Equation" r:id="rId16" imgW="418918" imgH="304668" progId="Equation.3">
                    <p:embed/>
                    <p:pic>
                      <p:nvPicPr>
                        <p:cNvPr id="59437" name="Object 14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96" y="1736"/>
                          <a:ext cx="264" cy="19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9438" name="AutoShape 144"/>
            <p:cNvSpPr>
              <a:spLocks noChangeArrowheads="1"/>
            </p:cNvSpPr>
            <p:nvPr/>
          </p:nvSpPr>
          <p:spPr bwMode="auto">
            <a:xfrm>
              <a:off x="1248" y="1776"/>
              <a:ext cx="192" cy="96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sz="1800" dirty="0">
                <a:latin typeface="Times New Roman" panose="02020603050405020304" pitchFamily="18" charset="0"/>
              </a:endParaRPr>
            </a:p>
          </p:txBody>
        </p:sp>
        <p:sp>
          <p:nvSpPr>
            <p:cNvPr id="577681" name="Oval 145"/>
            <p:cNvSpPr>
              <a:spLocks noChangeArrowheads="1"/>
            </p:cNvSpPr>
            <p:nvPr/>
          </p:nvSpPr>
          <p:spPr bwMode="auto">
            <a:xfrm>
              <a:off x="1776" y="1632"/>
              <a:ext cx="96" cy="96"/>
            </a:xfrm>
            <a:prstGeom prst="ellipse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shade val="46275"/>
                    <a:invGamma/>
                  </a:schemeClr>
                </a:gs>
              </a:gsLst>
              <a:path path="rect">
                <a:fillToRect r="100000" b="10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sz="1800" dirty="0">
                <a:latin typeface="Times New Roman" panose="02020603050405020304" pitchFamily="18" charset="0"/>
              </a:endParaRPr>
            </a:p>
          </p:txBody>
        </p:sp>
        <p:sp>
          <p:nvSpPr>
            <p:cNvPr id="59440" name="Text Box 146"/>
            <p:cNvSpPr txBox="1">
              <a:spLocks noChangeArrowheads="1"/>
            </p:cNvSpPr>
            <p:nvPr/>
          </p:nvSpPr>
          <p:spPr bwMode="auto">
            <a:xfrm>
              <a:off x="1776" y="1440"/>
              <a:ext cx="220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200">
                  <a:latin typeface="Times New Roman" panose="02020603050405020304" pitchFamily="18" charset="0"/>
                </a:rPr>
                <a:t>n</a:t>
              </a:r>
            </a:p>
          </p:txBody>
        </p:sp>
      </p:grpSp>
      <p:grpSp>
        <p:nvGrpSpPr>
          <p:cNvPr id="59401" name="Group 147"/>
          <p:cNvGrpSpPr>
            <a:grpSpLocks/>
          </p:cNvGrpSpPr>
          <p:nvPr/>
        </p:nvGrpSpPr>
        <p:grpSpPr bwMode="auto">
          <a:xfrm>
            <a:off x="6014513" y="3441501"/>
            <a:ext cx="1919288" cy="906066"/>
            <a:chOff x="3696" y="2832"/>
            <a:chExt cx="1612" cy="761"/>
          </a:xfrm>
        </p:grpSpPr>
        <p:sp>
          <p:nvSpPr>
            <p:cNvPr id="59402" name="Oval 148"/>
            <p:cNvSpPr>
              <a:spLocks noChangeArrowheads="1"/>
            </p:cNvSpPr>
            <p:nvPr/>
          </p:nvSpPr>
          <p:spPr bwMode="auto">
            <a:xfrm>
              <a:off x="3984" y="3024"/>
              <a:ext cx="384" cy="384"/>
            </a:xfrm>
            <a:prstGeom prst="ellipse">
              <a:avLst/>
            </a:prstGeom>
            <a:gradFill rotWithShape="0">
              <a:gsLst>
                <a:gs pos="0">
                  <a:srgbClr val="CCCCFF"/>
                </a:gs>
                <a:gs pos="100000">
                  <a:srgbClr val="5E5E76"/>
                </a:gs>
              </a:gsLst>
              <a:path path="rect">
                <a:fillToRect r="100000" b="10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sz="1800" dirty="0">
                <a:latin typeface="Times New Roman" panose="02020603050405020304" pitchFamily="18" charset="0"/>
              </a:endParaRPr>
            </a:p>
          </p:txBody>
        </p:sp>
        <p:graphicFrame>
          <p:nvGraphicFramePr>
            <p:cNvPr id="59403" name="Object 149"/>
            <p:cNvGraphicFramePr>
              <a:graphicFrameLocks noChangeAspect="1"/>
            </p:cNvGraphicFramePr>
            <p:nvPr/>
          </p:nvGraphicFramePr>
          <p:xfrm>
            <a:off x="4080" y="3120"/>
            <a:ext cx="232" cy="20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8" imgW="368300" imgH="330200" progId="Equation.3">
                    <p:embed/>
                  </p:oleObj>
                </mc:Choice>
                <mc:Fallback>
                  <p:oleObj name="Equation" r:id="rId18" imgW="368300" imgH="330200" progId="Equation.3">
                    <p:embed/>
                    <p:pic>
                      <p:nvPicPr>
                        <p:cNvPr id="59403" name="Object 14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80" y="3120"/>
                          <a:ext cx="232" cy="20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9404" name="Line 150"/>
            <p:cNvSpPr>
              <a:spLocks noChangeShapeType="1"/>
            </p:cNvSpPr>
            <p:nvPr/>
          </p:nvSpPr>
          <p:spPr bwMode="auto">
            <a:xfrm>
              <a:off x="3792" y="3216"/>
              <a:ext cx="19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800" dirty="0">
                <a:latin typeface="Times New Roman" panose="02020603050405020304" pitchFamily="18" charset="0"/>
              </a:endParaRPr>
            </a:p>
          </p:txBody>
        </p:sp>
        <p:sp>
          <p:nvSpPr>
            <p:cNvPr id="577687" name="Oval 151"/>
            <p:cNvSpPr>
              <a:spLocks noChangeArrowheads="1"/>
            </p:cNvSpPr>
            <p:nvPr/>
          </p:nvSpPr>
          <p:spPr bwMode="auto">
            <a:xfrm>
              <a:off x="3744" y="3168"/>
              <a:ext cx="96" cy="96"/>
            </a:xfrm>
            <a:prstGeom prst="ellipse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shade val="46275"/>
                    <a:invGamma/>
                  </a:schemeClr>
                </a:gs>
              </a:gsLst>
              <a:path path="rect">
                <a:fillToRect r="100000" b="10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sz="1800" dirty="0">
                <a:latin typeface="Times New Roman" panose="02020603050405020304" pitchFamily="18" charset="0"/>
              </a:endParaRPr>
            </a:p>
          </p:txBody>
        </p:sp>
        <p:sp>
          <p:nvSpPr>
            <p:cNvPr id="59406" name="Text Box 152"/>
            <p:cNvSpPr txBox="1">
              <a:spLocks noChangeArrowheads="1"/>
            </p:cNvSpPr>
            <p:nvPr/>
          </p:nvSpPr>
          <p:spPr bwMode="auto">
            <a:xfrm>
              <a:off x="3696" y="2976"/>
              <a:ext cx="220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200">
                  <a:latin typeface="Times New Roman" panose="02020603050405020304" pitchFamily="18" charset="0"/>
                </a:rPr>
                <a:t>n</a:t>
              </a:r>
            </a:p>
          </p:txBody>
        </p:sp>
        <p:sp>
          <p:nvSpPr>
            <p:cNvPr id="59407" name="AutoShape 153"/>
            <p:cNvSpPr>
              <a:spLocks noChangeArrowheads="1"/>
            </p:cNvSpPr>
            <p:nvPr/>
          </p:nvSpPr>
          <p:spPr bwMode="auto">
            <a:xfrm>
              <a:off x="4416" y="3168"/>
              <a:ext cx="192" cy="96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sz="1800" dirty="0">
                <a:latin typeface="Times New Roman" panose="02020603050405020304" pitchFamily="18" charset="0"/>
              </a:endParaRPr>
            </a:p>
          </p:txBody>
        </p:sp>
        <p:sp>
          <p:nvSpPr>
            <p:cNvPr id="59408" name="Line 154"/>
            <p:cNvSpPr>
              <a:spLocks noChangeShapeType="1"/>
            </p:cNvSpPr>
            <p:nvPr/>
          </p:nvSpPr>
          <p:spPr bwMode="auto">
            <a:xfrm>
              <a:off x="5088" y="3216"/>
              <a:ext cx="19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800" dirty="0">
                <a:latin typeface="Times New Roman" panose="02020603050405020304" pitchFamily="18" charset="0"/>
              </a:endParaRPr>
            </a:p>
          </p:txBody>
        </p:sp>
        <p:sp>
          <p:nvSpPr>
            <p:cNvPr id="577691" name="Oval 155"/>
            <p:cNvSpPr>
              <a:spLocks noChangeArrowheads="1"/>
            </p:cNvSpPr>
            <p:nvPr/>
          </p:nvSpPr>
          <p:spPr bwMode="auto">
            <a:xfrm>
              <a:off x="5040" y="3168"/>
              <a:ext cx="96" cy="96"/>
            </a:xfrm>
            <a:prstGeom prst="ellipse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shade val="46275"/>
                    <a:invGamma/>
                  </a:schemeClr>
                </a:gs>
              </a:gsLst>
              <a:path path="rect">
                <a:fillToRect r="100000" b="10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sz="1800" dirty="0">
                <a:latin typeface="Times New Roman" panose="02020603050405020304" pitchFamily="18" charset="0"/>
              </a:endParaRPr>
            </a:p>
          </p:txBody>
        </p:sp>
        <p:sp>
          <p:nvSpPr>
            <p:cNvPr id="59410" name="Text Box 156"/>
            <p:cNvSpPr txBox="1">
              <a:spLocks noChangeArrowheads="1"/>
            </p:cNvSpPr>
            <p:nvPr/>
          </p:nvSpPr>
          <p:spPr bwMode="auto">
            <a:xfrm>
              <a:off x="5088" y="3024"/>
              <a:ext cx="220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200">
                  <a:latin typeface="Times New Roman" panose="02020603050405020304" pitchFamily="18" charset="0"/>
                </a:rPr>
                <a:t>n</a:t>
              </a:r>
            </a:p>
          </p:txBody>
        </p:sp>
        <p:grpSp>
          <p:nvGrpSpPr>
            <p:cNvPr id="59411" name="Group 157"/>
            <p:cNvGrpSpPr>
              <a:grpSpLocks/>
            </p:cNvGrpSpPr>
            <p:nvPr/>
          </p:nvGrpSpPr>
          <p:grpSpPr bwMode="auto">
            <a:xfrm>
              <a:off x="4512" y="3216"/>
              <a:ext cx="432" cy="336"/>
              <a:chOff x="1392" y="2208"/>
              <a:chExt cx="432" cy="336"/>
            </a:xfrm>
          </p:grpSpPr>
          <p:sp>
            <p:nvSpPr>
              <p:cNvPr id="59424" name="Line 158"/>
              <p:cNvSpPr>
                <a:spLocks noChangeShapeType="1"/>
              </p:cNvSpPr>
              <p:nvPr/>
            </p:nvSpPr>
            <p:spPr bwMode="auto">
              <a:xfrm flipH="1">
                <a:off x="1392" y="2352"/>
                <a:ext cx="288" cy="1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800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9425" name="Oval 159"/>
              <p:cNvSpPr>
                <a:spLocks noChangeArrowheads="1"/>
              </p:cNvSpPr>
              <p:nvPr/>
            </p:nvSpPr>
            <p:spPr bwMode="auto">
              <a:xfrm>
                <a:off x="1536" y="2208"/>
                <a:ext cx="288" cy="288"/>
              </a:xfrm>
              <a:prstGeom prst="ellipse">
                <a:avLst/>
              </a:prstGeom>
              <a:gradFill rotWithShape="0">
                <a:gsLst>
                  <a:gs pos="0">
                    <a:srgbClr val="CCFFCC"/>
                  </a:gs>
                  <a:gs pos="100000">
                    <a:srgbClr val="5E765E"/>
                  </a:gs>
                </a:gsLst>
                <a:path path="rect">
                  <a:fillToRect r="100000" b="100000"/>
                </a:path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 sz="1800" dirty="0">
                  <a:latin typeface="Times New Roman" panose="02020603050405020304" pitchFamily="18" charset="0"/>
                </a:endParaRPr>
              </a:p>
            </p:txBody>
          </p:sp>
          <p:graphicFrame>
            <p:nvGraphicFramePr>
              <p:cNvPr id="59426" name="Object 160"/>
              <p:cNvGraphicFramePr>
                <a:graphicFrameLocks noChangeAspect="1"/>
              </p:cNvGraphicFramePr>
              <p:nvPr/>
            </p:nvGraphicFramePr>
            <p:xfrm>
              <a:off x="1568" y="2264"/>
              <a:ext cx="215" cy="19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19" imgW="342751" imgH="304668" progId="Equation.3">
                      <p:embed/>
                    </p:oleObj>
                  </mc:Choice>
                  <mc:Fallback>
                    <p:oleObj name="Equation" r:id="rId19" imgW="342751" imgH="304668" progId="Equation.3">
                      <p:embed/>
                      <p:pic>
                        <p:nvPicPr>
                          <p:cNvPr id="59426" name="Object 160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568" y="2264"/>
                            <a:ext cx="215" cy="191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59412" name="Group 161"/>
            <p:cNvGrpSpPr>
              <a:grpSpLocks/>
            </p:cNvGrpSpPr>
            <p:nvPr/>
          </p:nvGrpSpPr>
          <p:grpSpPr bwMode="auto">
            <a:xfrm>
              <a:off x="4992" y="3312"/>
              <a:ext cx="288" cy="281"/>
              <a:chOff x="1776" y="1920"/>
              <a:chExt cx="288" cy="281"/>
            </a:xfrm>
          </p:grpSpPr>
          <p:sp>
            <p:nvSpPr>
              <p:cNvPr id="59421" name="Line 162"/>
              <p:cNvSpPr>
                <a:spLocks noChangeShapeType="1"/>
              </p:cNvSpPr>
              <p:nvPr/>
            </p:nvSpPr>
            <p:spPr bwMode="auto">
              <a:xfrm>
                <a:off x="1824" y="1968"/>
                <a:ext cx="240" cy="1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800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77699" name="Oval 163"/>
              <p:cNvSpPr>
                <a:spLocks noChangeArrowheads="1"/>
              </p:cNvSpPr>
              <p:nvPr/>
            </p:nvSpPr>
            <p:spPr bwMode="auto">
              <a:xfrm>
                <a:off x="1776" y="1920"/>
                <a:ext cx="96" cy="96"/>
              </a:xfrm>
              <a:prstGeom prst="ellipse">
                <a:avLst/>
              </a:prstGeom>
              <a:gradFill rotWithShape="0">
                <a:gsLst>
                  <a:gs pos="0">
                    <a:schemeClr val="bg2"/>
                  </a:gs>
                  <a:gs pos="100000">
                    <a:schemeClr val="bg2">
                      <a:gamma/>
                      <a:shade val="46275"/>
                      <a:invGamma/>
                    </a:schemeClr>
                  </a:gs>
                </a:gsLst>
                <a:path path="rect">
                  <a:fillToRect r="100000" b="100000"/>
                </a:path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sz="1800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9423" name="Text Box 164"/>
              <p:cNvSpPr txBox="1">
                <a:spLocks noChangeArrowheads="1"/>
              </p:cNvSpPr>
              <p:nvPr/>
            </p:nvSpPr>
            <p:spPr bwMode="auto">
              <a:xfrm>
                <a:off x="1776" y="1968"/>
                <a:ext cx="220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en-US" sz="1200">
                    <a:latin typeface="Times New Roman" panose="02020603050405020304" pitchFamily="18" charset="0"/>
                  </a:rPr>
                  <a:t>n</a:t>
                </a:r>
              </a:p>
            </p:txBody>
          </p:sp>
        </p:grpSp>
        <p:grpSp>
          <p:nvGrpSpPr>
            <p:cNvPr id="59413" name="Group 165"/>
            <p:cNvGrpSpPr>
              <a:grpSpLocks/>
            </p:cNvGrpSpPr>
            <p:nvPr/>
          </p:nvGrpSpPr>
          <p:grpSpPr bwMode="auto">
            <a:xfrm>
              <a:off x="4560" y="2928"/>
              <a:ext cx="384" cy="288"/>
              <a:chOff x="1392" y="1680"/>
              <a:chExt cx="384" cy="288"/>
            </a:xfrm>
          </p:grpSpPr>
          <p:sp>
            <p:nvSpPr>
              <p:cNvPr id="59418" name="Line 166"/>
              <p:cNvSpPr>
                <a:spLocks noChangeShapeType="1"/>
              </p:cNvSpPr>
              <p:nvPr/>
            </p:nvSpPr>
            <p:spPr bwMode="auto">
              <a:xfrm flipH="1" flipV="1">
                <a:off x="1392" y="1680"/>
                <a:ext cx="240" cy="1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800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9419" name="Oval 167"/>
              <p:cNvSpPr>
                <a:spLocks noChangeArrowheads="1"/>
              </p:cNvSpPr>
              <p:nvPr/>
            </p:nvSpPr>
            <p:spPr bwMode="auto">
              <a:xfrm>
                <a:off x="1488" y="1680"/>
                <a:ext cx="288" cy="288"/>
              </a:xfrm>
              <a:prstGeom prst="ellipse">
                <a:avLst/>
              </a:prstGeom>
              <a:gradFill rotWithShape="0">
                <a:gsLst>
                  <a:gs pos="0">
                    <a:srgbClr val="66FFCC"/>
                  </a:gs>
                  <a:gs pos="100000">
                    <a:srgbClr val="2F765E"/>
                  </a:gs>
                </a:gsLst>
                <a:path path="rect">
                  <a:fillToRect r="100000" b="100000"/>
                </a:path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 sz="1800" dirty="0">
                  <a:latin typeface="Times New Roman" panose="02020603050405020304" pitchFamily="18" charset="0"/>
                </a:endParaRPr>
              </a:p>
            </p:txBody>
          </p:sp>
          <p:graphicFrame>
            <p:nvGraphicFramePr>
              <p:cNvPr id="59420" name="Object 168"/>
              <p:cNvGraphicFramePr>
                <a:graphicFrameLocks noChangeAspect="1"/>
              </p:cNvGraphicFramePr>
              <p:nvPr/>
            </p:nvGraphicFramePr>
            <p:xfrm>
              <a:off x="1512" y="1736"/>
              <a:ext cx="232" cy="19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21" imgW="368140" imgH="304668" progId="Equation.3">
                      <p:embed/>
                    </p:oleObj>
                  </mc:Choice>
                  <mc:Fallback>
                    <p:oleObj name="Equation" r:id="rId21" imgW="368140" imgH="304668" progId="Equation.3">
                      <p:embed/>
                      <p:pic>
                        <p:nvPicPr>
                          <p:cNvPr id="59420" name="Object 168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512" y="1736"/>
                            <a:ext cx="232" cy="191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59414" name="Group 169"/>
            <p:cNvGrpSpPr>
              <a:grpSpLocks/>
            </p:cNvGrpSpPr>
            <p:nvPr/>
          </p:nvGrpSpPr>
          <p:grpSpPr bwMode="auto">
            <a:xfrm>
              <a:off x="4992" y="2832"/>
              <a:ext cx="288" cy="288"/>
              <a:chOff x="1776" y="1440"/>
              <a:chExt cx="288" cy="288"/>
            </a:xfrm>
          </p:grpSpPr>
          <p:sp>
            <p:nvSpPr>
              <p:cNvPr id="59415" name="Line 170"/>
              <p:cNvSpPr>
                <a:spLocks noChangeShapeType="1"/>
              </p:cNvSpPr>
              <p:nvPr/>
            </p:nvSpPr>
            <p:spPr bwMode="auto">
              <a:xfrm flipV="1">
                <a:off x="1824" y="1536"/>
                <a:ext cx="240" cy="1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800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77707" name="Oval 171"/>
              <p:cNvSpPr>
                <a:spLocks noChangeArrowheads="1"/>
              </p:cNvSpPr>
              <p:nvPr/>
            </p:nvSpPr>
            <p:spPr bwMode="auto">
              <a:xfrm>
                <a:off x="1776" y="1632"/>
                <a:ext cx="96" cy="96"/>
              </a:xfrm>
              <a:prstGeom prst="ellipse">
                <a:avLst/>
              </a:prstGeom>
              <a:gradFill rotWithShape="0">
                <a:gsLst>
                  <a:gs pos="0">
                    <a:schemeClr val="bg2"/>
                  </a:gs>
                  <a:gs pos="100000">
                    <a:schemeClr val="bg2">
                      <a:gamma/>
                      <a:shade val="46275"/>
                      <a:invGamma/>
                    </a:schemeClr>
                  </a:gs>
                </a:gsLst>
                <a:path path="rect">
                  <a:fillToRect r="100000" b="100000"/>
                </a:path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sz="1800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9417" name="Text Box 172"/>
              <p:cNvSpPr txBox="1">
                <a:spLocks noChangeArrowheads="1"/>
              </p:cNvSpPr>
              <p:nvPr/>
            </p:nvSpPr>
            <p:spPr bwMode="auto">
              <a:xfrm>
                <a:off x="1776" y="1440"/>
                <a:ext cx="220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en-US" sz="1200">
                    <a:latin typeface="Times New Roman" panose="02020603050405020304" pitchFamily="18" charset="0"/>
                  </a:rPr>
                  <a:t>n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623362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0" y="285750"/>
            <a:ext cx="6137672" cy="788194"/>
          </a:xfrm>
        </p:spPr>
        <p:txBody>
          <a:bodyPr/>
          <a:lstStyle/>
          <a:p>
            <a:pPr algn="ctr" eaLnBrk="1" hangingPunct="1">
              <a:defRPr/>
            </a:pPr>
            <a:r>
              <a:rPr lang="en-US" sz="2700" b="1" dirty="0">
                <a:solidFill>
                  <a:srgbClr val="FF0000"/>
                </a:solidFill>
              </a:rPr>
              <a:t> </a:t>
            </a:r>
            <a:r>
              <a:rPr lang="en-US" sz="2700" dirty="0">
                <a:solidFill>
                  <a:srgbClr val="FF0000"/>
                </a:solidFill>
              </a:rPr>
              <a:t>Elastic Scattering</a:t>
            </a:r>
          </a:p>
        </p:txBody>
      </p:sp>
      <p:sp>
        <p:nvSpPr>
          <p:cNvPr id="60419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143000"/>
            <a:ext cx="8915400" cy="3657600"/>
          </a:xfrm>
        </p:spPr>
        <p:txBody>
          <a:bodyPr>
            <a:normAutofit/>
          </a:bodyPr>
          <a:lstStyle/>
          <a:p>
            <a:pPr marL="198835" indent="-198835">
              <a:lnSpc>
                <a:spcPct val="90000"/>
              </a:lnSpc>
              <a:buFont typeface="Wingdings" panose="05000000000000000000" pitchFamily="2" charset="2"/>
              <a:buChar char="l"/>
            </a:pPr>
            <a:r>
              <a:rPr lang="en-US" altLang="en-US" dirty="0"/>
              <a:t> </a:t>
            </a:r>
            <a:r>
              <a:rPr lang="en-US" altLang="en-US" sz="2400" dirty="0"/>
              <a:t>Elastic scattering is an interaction with the nucleus – it is when the original free neutron continues to be a free neutron following the interaction. </a:t>
            </a:r>
          </a:p>
          <a:p>
            <a:pPr marL="198835" indent="-198835">
              <a:lnSpc>
                <a:spcPct val="90000"/>
              </a:lnSpc>
              <a:buFont typeface="Wingdings" panose="05000000000000000000" pitchFamily="2" charset="2"/>
              <a:buChar char="l"/>
            </a:pPr>
            <a:r>
              <a:rPr lang="en-US" altLang="en-US" sz="2400" dirty="0"/>
              <a:t> Scattering is the dominant process for fast neutrons when the neutron is moving too fast to become a part of a nucleus.</a:t>
            </a:r>
          </a:p>
          <a:p>
            <a:pPr marL="198835" indent="-198835">
              <a:lnSpc>
                <a:spcPct val="90000"/>
              </a:lnSpc>
              <a:buFont typeface="Wingdings" panose="05000000000000000000" pitchFamily="2" charset="2"/>
              <a:buChar char="l"/>
            </a:pPr>
            <a:r>
              <a:rPr lang="en-US" altLang="en-US" sz="2400" dirty="0"/>
              <a:t> Multiple scattering by a neutron is the mechanism of slowing down or "moderating" fast neutrons to thermal energies. This process is sometimes called </a:t>
            </a:r>
            <a:r>
              <a:rPr lang="en-US" altLang="en-US" sz="2400" dirty="0">
                <a:solidFill>
                  <a:srgbClr val="CC0000"/>
                </a:solidFill>
              </a:rPr>
              <a:t>"thermalizing"</a:t>
            </a:r>
            <a:r>
              <a:rPr lang="en-US" altLang="en-US" sz="2400" dirty="0"/>
              <a:t> fast neutrons.</a:t>
            </a:r>
          </a:p>
          <a:p>
            <a:pPr marL="198835" indent="-198835">
              <a:lnSpc>
                <a:spcPct val="90000"/>
              </a:lnSpc>
              <a:buFont typeface="Wingdings 2" panose="05020102010507070707" pitchFamily="18" charset="2"/>
              <a:buChar char=""/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4734831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9706" y="400050"/>
            <a:ext cx="5619428" cy="483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2679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1026"/>
          <p:cNvSpPr>
            <a:spLocks noGrp="1" noChangeArrowheads="1"/>
          </p:cNvSpPr>
          <p:nvPr>
            <p:ph type="title"/>
          </p:nvPr>
        </p:nvSpPr>
        <p:spPr>
          <a:xfrm>
            <a:off x="914400" y="285750"/>
            <a:ext cx="7772400" cy="857250"/>
          </a:xfrm>
        </p:spPr>
        <p:txBody>
          <a:bodyPr>
            <a:normAutofit/>
          </a:bodyPr>
          <a:lstStyle/>
          <a:p>
            <a:pPr algn="ctr" eaLnBrk="1" hangingPunct="1">
              <a:defRPr/>
            </a:pPr>
            <a:r>
              <a:rPr lang="en-US" sz="3200" dirty="0">
                <a:solidFill>
                  <a:srgbClr val="FF0000"/>
                </a:solidFill>
              </a:rPr>
              <a:t>Elastic Scattering</a:t>
            </a:r>
          </a:p>
        </p:txBody>
      </p:sp>
      <p:sp>
        <p:nvSpPr>
          <p:cNvPr id="61443" name="Rectangle 1027"/>
          <p:cNvSpPr>
            <a:spLocks noGrp="1" noChangeArrowheads="1"/>
          </p:cNvSpPr>
          <p:nvPr>
            <p:ph type="body" sz="half" idx="1"/>
          </p:nvPr>
        </p:nvSpPr>
        <p:spPr>
          <a:xfrm>
            <a:off x="76200" y="895350"/>
            <a:ext cx="3886199" cy="3886200"/>
          </a:xfrm>
        </p:spPr>
        <p:txBody>
          <a:bodyPr>
            <a:noAutofit/>
          </a:bodyPr>
          <a:lstStyle/>
          <a:p>
            <a:pPr marL="198835" indent="-198835">
              <a:lnSpc>
                <a:spcPct val="90000"/>
              </a:lnSpc>
              <a:buFont typeface="Wingdings" panose="05000000000000000000" pitchFamily="2" charset="2"/>
              <a:buChar char="l"/>
            </a:pPr>
            <a:r>
              <a:rPr lang="en-US" altLang="en-US" sz="2400" dirty="0"/>
              <a:t>Elastic scattering occurs when a neutron strikes a nucleus (about the same mass as that of the neutron) </a:t>
            </a:r>
          </a:p>
          <a:p>
            <a:pPr marL="198835" indent="-198835">
              <a:lnSpc>
                <a:spcPct val="90000"/>
              </a:lnSpc>
              <a:buFont typeface="Wingdings" panose="05000000000000000000" pitchFamily="2" charset="2"/>
              <a:buChar char="l"/>
            </a:pPr>
            <a:endParaRPr lang="en-US" altLang="en-US" sz="2400" dirty="0"/>
          </a:p>
          <a:p>
            <a:pPr marL="198835" indent="-198835">
              <a:lnSpc>
                <a:spcPct val="90000"/>
              </a:lnSpc>
              <a:buFont typeface="Wingdings" panose="05000000000000000000" pitchFamily="2" charset="2"/>
              <a:buChar char="l"/>
            </a:pPr>
            <a:r>
              <a:rPr lang="en-US" altLang="en-US" sz="2400" dirty="0"/>
              <a:t>Depending on the size of the nucleus, the neutron can transfer much of its KE to that nucleus which recoils off with the energy lost by the neutron. </a:t>
            </a:r>
          </a:p>
        </p:txBody>
      </p:sp>
      <p:sp>
        <p:nvSpPr>
          <p:cNvPr id="61445" name="Text Box 1029"/>
          <p:cNvSpPr txBox="1">
            <a:spLocks noChangeArrowheads="1"/>
          </p:cNvSpPr>
          <p:nvPr/>
        </p:nvSpPr>
        <p:spPr bwMode="auto">
          <a:xfrm>
            <a:off x="1988344" y="3402806"/>
            <a:ext cx="578405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20000"/>
              </a:spcBef>
            </a:pPr>
            <a:endParaRPr lang="en-US" altLang="en-US" sz="1800" dirty="0">
              <a:latin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962399" y="958168"/>
            <a:ext cx="5105401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lnSpc>
                <a:spcPct val="90000"/>
              </a:lnSpc>
              <a:spcBef>
                <a:spcPct val="50000"/>
              </a:spcBef>
              <a:buClrTx/>
              <a:buFont typeface="Wingdings" panose="05000000000000000000" pitchFamily="2" charset="2"/>
              <a:buChar char="l"/>
            </a:pPr>
            <a:r>
              <a:rPr lang="en-US" altLang="en-US" dirty="0">
                <a:latin typeface="+mn-lt"/>
                <a:cs typeface="Times New Roman" panose="02020603050405020304" pitchFamily="18" charset="0"/>
              </a:rPr>
              <a:t>H causes the greatest energy loss to the neutron because the single proton in the nucleus is the same mass as the neutron.</a:t>
            </a:r>
          </a:p>
          <a:p>
            <a:pPr eaLnBrk="1" hangingPunct="1">
              <a:lnSpc>
                <a:spcPct val="90000"/>
              </a:lnSpc>
              <a:spcBef>
                <a:spcPct val="50000"/>
              </a:spcBef>
              <a:buClrTx/>
              <a:buFont typeface="Wingdings" panose="05000000000000000000" pitchFamily="2" charset="2"/>
              <a:buChar char="l"/>
            </a:pPr>
            <a:endParaRPr lang="en-US" altLang="en-US" dirty="0">
              <a:latin typeface="+mn-lt"/>
              <a:cs typeface="Times New Roman" panose="02020603050405020304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ct val="50000"/>
              </a:spcBef>
              <a:buClrTx/>
              <a:buFont typeface="Wingdings" panose="05000000000000000000" pitchFamily="2" charset="2"/>
              <a:buChar char="l"/>
            </a:pPr>
            <a:r>
              <a:rPr lang="en-US" altLang="en-US" dirty="0">
                <a:latin typeface="+mn-lt"/>
                <a:cs typeface="Times New Roman" panose="02020603050405020304" pitchFamily="18" charset="0"/>
              </a:rPr>
              <a:t>No gamma radiation is given off by the nucleus. The recoil nucleus can be knocked away from its electrons and, being positively charged, can cause ionization and excitation</a:t>
            </a:r>
            <a:r>
              <a:rPr lang="en-US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281871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3" name="Rectangle 2"/>
          <p:cNvSpPr>
            <a:spLocks noGrp="1" noChangeArrowheads="1"/>
          </p:cNvSpPr>
          <p:nvPr>
            <p:ph type="title"/>
          </p:nvPr>
        </p:nvSpPr>
        <p:spPr>
          <a:xfrm>
            <a:off x="1503164" y="277937"/>
            <a:ext cx="6137672" cy="788194"/>
          </a:xfrm>
        </p:spPr>
        <p:txBody>
          <a:bodyPr>
            <a:normAutofit/>
          </a:bodyPr>
          <a:lstStyle/>
          <a:p>
            <a:pPr algn="ctr" eaLnBrk="1" hangingPunct="1">
              <a:defRPr/>
            </a:pPr>
            <a:r>
              <a:rPr lang="en-US" sz="3200" dirty="0">
                <a:solidFill>
                  <a:srgbClr val="FF0000"/>
                </a:solidFill>
              </a:rPr>
              <a:t>Elastic Scattering cont’d</a:t>
            </a:r>
          </a:p>
        </p:txBody>
      </p:sp>
      <p:sp>
        <p:nvSpPr>
          <p:cNvPr id="63491" name="Rectangle 3"/>
          <p:cNvSpPr>
            <a:spLocks noGrp="1" noChangeArrowheads="1"/>
          </p:cNvSpPr>
          <p:nvPr>
            <p:ph idx="1"/>
          </p:nvPr>
        </p:nvSpPr>
        <p:spPr>
          <a:xfrm>
            <a:off x="914400" y="971550"/>
            <a:ext cx="7048870" cy="3193187"/>
          </a:xfrm>
        </p:spPr>
        <p:txBody>
          <a:bodyPr>
            <a:normAutofit lnSpcReduction="10000"/>
          </a:bodyPr>
          <a:lstStyle/>
          <a:p>
            <a:pPr eaLnBrk="1" hangingPunct="1">
              <a:buClrTx/>
              <a:buFont typeface="Wingdings" panose="05000000000000000000" pitchFamily="2" charset="2"/>
              <a:buChar char="l"/>
            </a:pPr>
            <a:r>
              <a:rPr lang="en-US" altLang="en-US" sz="2400" dirty="0"/>
              <a:t>Using conservation laws, the energy E of a scattered neutron after a head-on collision is:</a:t>
            </a:r>
          </a:p>
          <a:p>
            <a:pPr eaLnBrk="1" hangingPunct="1">
              <a:buClrTx/>
              <a:buFont typeface="Wingdings" panose="05000000000000000000" pitchFamily="2" charset="2"/>
              <a:buChar char="l"/>
            </a:pPr>
            <a:endParaRPr lang="en-US" altLang="en-US" sz="2400" dirty="0"/>
          </a:p>
          <a:p>
            <a:pPr eaLnBrk="1" hangingPunct="1">
              <a:buClrTx/>
              <a:buFont typeface="Wingdings" panose="05000000000000000000" pitchFamily="2" charset="2"/>
              <a:buChar char="l"/>
            </a:pPr>
            <a:endParaRPr lang="en-US" altLang="en-US" sz="2400" dirty="0"/>
          </a:p>
          <a:p>
            <a:pPr eaLnBrk="1" hangingPunct="1">
              <a:buClrTx/>
              <a:buFont typeface="Wingdings" panose="05000000000000000000" pitchFamily="2" charset="2"/>
              <a:buChar char="l"/>
            </a:pPr>
            <a:r>
              <a:rPr lang="en-US" altLang="en-US" sz="2400" dirty="0" err="1"/>
              <a:t>E</a:t>
            </a:r>
            <a:r>
              <a:rPr lang="en-US" altLang="en-US" sz="2400" baseline="-25000" dirty="0" err="1"/>
              <a:t>o</a:t>
            </a:r>
            <a:r>
              <a:rPr lang="en-US" altLang="en-US" sz="2400" dirty="0"/>
              <a:t> = energy of incident neutron</a:t>
            </a:r>
          </a:p>
          <a:p>
            <a:pPr eaLnBrk="1" hangingPunct="1">
              <a:buClrTx/>
              <a:buFont typeface="Wingdings" panose="05000000000000000000" pitchFamily="2" charset="2"/>
              <a:buChar char="l"/>
            </a:pPr>
            <a:r>
              <a:rPr lang="en-US" altLang="en-US" sz="2400" dirty="0"/>
              <a:t>m = mass of incident neutron</a:t>
            </a:r>
          </a:p>
          <a:p>
            <a:pPr eaLnBrk="1" hangingPunct="1">
              <a:buClrTx/>
              <a:buFont typeface="Wingdings" panose="05000000000000000000" pitchFamily="2" charset="2"/>
              <a:buChar char="l"/>
            </a:pPr>
            <a:r>
              <a:rPr lang="en-US" altLang="en-US" sz="2400" dirty="0"/>
              <a:t>M = mass of scattering nucleus</a:t>
            </a:r>
          </a:p>
          <a:p>
            <a:pPr eaLnBrk="1" hangingPunct="1">
              <a:buClrTx/>
              <a:buFont typeface="Wingdings" panose="05000000000000000000" pitchFamily="2" charset="2"/>
              <a:buChar char="l"/>
            </a:pPr>
            <a:r>
              <a:rPr lang="en-US" altLang="en-US" sz="2400" dirty="0"/>
              <a:t>Energy transferred to the target nucleus is </a:t>
            </a:r>
            <a:r>
              <a:rPr lang="en-US" altLang="en-US" sz="2400" dirty="0" err="1"/>
              <a:t>E</a:t>
            </a:r>
            <a:r>
              <a:rPr lang="en-US" altLang="en-US" sz="2400" baseline="-25000" dirty="0" err="1"/>
              <a:t>o</a:t>
            </a:r>
            <a:r>
              <a:rPr lang="en-US" altLang="en-US" sz="2400" dirty="0"/>
              <a:t>-E.  </a:t>
            </a:r>
          </a:p>
          <a:p>
            <a:pPr eaLnBrk="1" hangingPunct="1">
              <a:buFontTx/>
              <a:buNone/>
            </a:pPr>
            <a:endParaRPr lang="en-US" altLang="en-US" dirty="0"/>
          </a:p>
          <a:p>
            <a:pPr eaLnBrk="1" hangingPunct="1"/>
            <a:endParaRPr lang="en-US" altLang="en-US" dirty="0"/>
          </a:p>
          <a:p>
            <a:pPr eaLnBrk="1" hangingPunct="1"/>
            <a:endParaRPr lang="en-US" altLang="en-US" dirty="0"/>
          </a:p>
        </p:txBody>
      </p:sp>
      <p:graphicFrame>
        <p:nvGraphicFramePr>
          <p:cNvPr id="63492" name="Object 2"/>
          <p:cNvGraphicFramePr>
            <a:graphicFrameLocks noChangeAspect="1"/>
          </p:cNvGraphicFramePr>
          <p:nvPr/>
        </p:nvGraphicFramePr>
        <p:xfrm>
          <a:off x="3429000" y="1657351"/>
          <a:ext cx="2000250" cy="8512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104900" imgH="469900" progId="Equation.3">
                  <p:embed/>
                </p:oleObj>
              </mc:Choice>
              <mc:Fallback>
                <p:oleObj name="Equation" r:id="rId2" imgW="1104900" imgH="469900" progId="Equation.3">
                  <p:embed/>
                  <p:pic>
                    <p:nvPicPr>
                      <p:cNvPr id="63492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29000" y="1657351"/>
                        <a:ext cx="2000250" cy="85129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3493" name="Object 3"/>
          <p:cNvGraphicFramePr>
            <a:graphicFrameLocks noChangeAspect="1"/>
          </p:cNvGraphicFramePr>
          <p:nvPr/>
        </p:nvGraphicFramePr>
        <p:xfrm>
          <a:off x="4529138" y="2490788"/>
          <a:ext cx="85725" cy="161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14151" imgH="215619" progId="Equation.3">
                  <p:embed/>
                </p:oleObj>
              </mc:Choice>
              <mc:Fallback>
                <p:oleObj name="Equation" r:id="rId4" imgW="114151" imgH="215619" progId="Equation.3">
                  <p:embed/>
                  <p:pic>
                    <p:nvPicPr>
                      <p:cNvPr id="63493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29138" y="2490788"/>
                        <a:ext cx="85725" cy="161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3494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26549775"/>
              </p:ext>
            </p:extLst>
          </p:nvPr>
        </p:nvGraphicFramePr>
        <p:xfrm>
          <a:off x="3048000" y="4095750"/>
          <a:ext cx="2743200" cy="847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726451" imgH="533169" progId="Equation.3">
                  <p:embed/>
                </p:oleObj>
              </mc:Choice>
              <mc:Fallback>
                <p:oleObj name="Equation" r:id="rId6" imgW="1726451" imgH="533169" progId="Equation.3">
                  <p:embed/>
                  <p:pic>
                    <p:nvPicPr>
                      <p:cNvPr id="63494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0" y="4095750"/>
                        <a:ext cx="2743200" cy="847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574233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0" y="209550"/>
            <a:ext cx="6137672" cy="788194"/>
          </a:xfrm>
        </p:spPr>
        <p:txBody>
          <a:bodyPr>
            <a:normAutofit/>
          </a:bodyPr>
          <a:lstStyle/>
          <a:p>
            <a:pPr algn="ctr" eaLnBrk="1" hangingPunct="1"/>
            <a:r>
              <a:rPr lang="en-US" altLang="en-US" sz="3200" dirty="0">
                <a:solidFill>
                  <a:srgbClr val="FF0000"/>
                </a:solidFill>
              </a:rPr>
              <a:t>Inelastic Scattering</a:t>
            </a:r>
          </a:p>
        </p:txBody>
      </p:sp>
      <p:pic>
        <p:nvPicPr>
          <p:cNvPr id="64515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514599" y="685800"/>
            <a:ext cx="4975623" cy="1901279"/>
          </a:xfrm>
        </p:spPr>
      </p:pic>
      <p:sp>
        <p:nvSpPr>
          <p:cNvPr id="64516" name="Rectangle 4"/>
          <p:cNvSpPr>
            <a:spLocks noChangeArrowheads="1"/>
          </p:cNvSpPr>
          <p:nvPr/>
        </p:nvSpPr>
        <p:spPr bwMode="auto">
          <a:xfrm>
            <a:off x="228600" y="2587079"/>
            <a:ext cx="8401050" cy="2492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 typeface="Wingdings" panose="05000000000000000000" pitchFamily="2" charset="2"/>
              <a:buChar char="l"/>
            </a:pPr>
            <a:r>
              <a:rPr lang="en-US" altLang="en-US" sz="1800" dirty="0">
                <a:latin typeface="Times New Roman" panose="02020603050405020304" pitchFamily="18" charset="0"/>
              </a:rPr>
              <a:t> </a:t>
            </a:r>
            <a:r>
              <a:rPr lang="en-US" altLang="en-US" dirty="0">
                <a:latin typeface="+mn-lt"/>
              </a:rPr>
              <a:t>Inelastic scattering occurs when a neutron strikes a large nucleus. The neutron penetrates the nucleus for a short period of time, transfers energy to a nucleon inside, and then exits with a small decrease in energy. </a:t>
            </a:r>
          </a:p>
          <a:p>
            <a:pPr eaLnBrk="1" hangingPunct="1">
              <a:spcBef>
                <a:spcPct val="50000"/>
              </a:spcBef>
              <a:buFont typeface="Wingdings" panose="05000000000000000000" pitchFamily="2" charset="2"/>
              <a:buChar char="l"/>
            </a:pPr>
            <a:r>
              <a:rPr lang="en-US" altLang="en-US" dirty="0">
                <a:latin typeface="+mn-lt"/>
              </a:rPr>
              <a:t> The nucleus is left in an excited state, emitting gamma radiation which can cause ionization and/or excitation.</a:t>
            </a:r>
          </a:p>
        </p:txBody>
      </p:sp>
    </p:spTree>
    <p:extLst>
      <p:ext uri="{BB962C8B-B14F-4D97-AF65-F5344CB8AC3E}">
        <p14:creationId xmlns:p14="http://schemas.microsoft.com/office/powerpoint/2010/main" val="32974812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825237F-0EBD-D9C4-4BA9-61E5704779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590550"/>
            <a:ext cx="5791200" cy="4311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2146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ontrols>
      <mc:AlternateContent xmlns:mc="http://schemas.openxmlformats.org/markup-compatibility/2006">
        <mc:Choice xmlns:v="urn:schemas-microsoft-com:vml" Requires="v">
          <p:control r:id="rId1" imgW="6458040" imgH="4800600"/>
        </mc:Choice>
        <mc:Fallback>
          <p:control r:id="rId1" imgW="6458040" imgH="4800600">
            <p:pic>
              <p:nvPicPr>
                <p:cNvPr id="6146" name="ShockwaveFlash1"/>
                <p:cNvPicPr preferRelativeResize="0">
                  <a:picLocks noChangeArrowheads="1" noChangeShapeType="1"/>
                </p:cNvPicPr>
                <p:nvPr/>
              </p:nvPicPr>
              <p:blipFill>
                <a:blip r:embed="rId3"/>
                <a:srcRect/>
                <a:stretch>
                  <a:fillRect/>
                </a:stretch>
              </p:blipFill>
              <p:spPr bwMode="auto">
                <a:xfrm>
                  <a:off x="1066800" y="514350"/>
                  <a:ext cx="6457950" cy="48006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91240B29-F687-4F45-9708-019B960494DF}">
                    <a14:hiddenLine xmlns:a14="http://schemas.microsoft.com/office/drawing/2010/main" w="9525">
                      <a:noFill/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24380228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557213" indent="-2143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857250" indent="-1714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200150" indent="-1714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543050" indent="-1714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762543E4-4543-4619-AC40-739396768946}" type="slidenum">
              <a:rPr lang="en-US" altLang="en-US">
                <a:latin typeface="Times New Roman" panose="02020603050405020304" pitchFamily="18" charset="0"/>
              </a:rPr>
              <a:pPr eaLnBrk="1" hangingPunct="1"/>
              <a:t>3</a:t>
            </a:fld>
            <a:endParaRPr lang="en-US" altLang="en-US" dirty="0">
              <a:latin typeface="Times New Roman" panose="02020603050405020304" pitchFamily="18" charset="0"/>
            </a:endParaRPr>
          </a:p>
        </p:txBody>
      </p:sp>
      <p:sp>
        <p:nvSpPr>
          <p:cNvPr id="54275" name="Rectangle 2"/>
          <p:cNvSpPr>
            <a:spLocks noGrp="1" noChangeArrowheads="1"/>
          </p:cNvSpPr>
          <p:nvPr>
            <p:ph type="title"/>
          </p:nvPr>
        </p:nvSpPr>
        <p:spPr>
          <a:xfrm>
            <a:off x="1210097" y="274439"/>
            <a:ext cx="7772400" cy="857250"/>
          </a:xfrm>
        </p:spPr>
        <p:txBody>
          <a:bodyPr>
            <a:normAutofit/>
          </a:bodyPr>
          <a:lstStyle/>
          <a:p>
            <a:pPr algn="ctr" eaLnBrk="1" hangingPunct="1">
              <a:defRPr/>
            </a:pPr>
            <a:r>
              <a:rPr lang="en-US" sz="3200" dirty="0">
                <a:solidFill>
                  <a:srgbClr val="FF0000"/>
                </a:solidFill>
              </a:rPr>
              <a:t>Sources of Neutrons</a:t>
            </a:r>
          </a:p>
        </p:txBody>
      </p:sp>
      <p:sp>
        <p:nvSpPr>
          <p:cNvPr id="36868" name="Rectangle 9"/>
          <p:cNvSpPr>
            <a:spLocks noGrp="1" noChangeArrowheads="1"/>
          </p:cNvSpPr>
          <p:nvPr>
            <p:ph type="body" sz="half" idx="1"/>
          </p:nvPr>
        </p:nvSpPr>
        <p:spPr>
          <a:xfrm>
            <a:off x="-20715" y="895350"/>
            <a:ext cx="5952604" cy="4382513"/>
          </a:xfrm>
        </p:spPr>
        <p:txBody>
          <a:bodyPr>
            <a:noAutofit/>
          </a:bodyPr>
          <a:lstStyle/>
          <a:p>
            <a:pPr eaLnBrk="1" hangingPunct="1">
              <a:lnSpc>
                <a:spcPct val="80000"/>
              </a:lnSpc>
              <a:buClrTx/>
              <a:buFont typeface="Wingdings" panose="05000000000000000000" pitchFamily="2" charset="2"/>
              <a:buChar char=""/>
            </a:pPr>
            <a:r>
              <a:rPr lang="en-US" altLang="en-US" sz="2400" dirty="0"/>
              <a:t>Primary cosmic rays are particles such as protons and neutrons moving at high energies through the interstellar medium. </a:t>
            </a:r>
          </a:p>
          <a:p>
            <a:pPr eaLnBrk="1" hangingPunct="1">
              <a:lnSpc>
                <a:spcPct val="80000"/>
              </a:lnSpc>
              <a:buClrTx/>
              <a:buFont typeface="Wingdings" panose="05000000000000000000" pitchFamily="2" charset="2"/>
              <a:buChar char=""/>
            </a:pPr>
            <a:r>
              <a:rPr lang="en-US" altLang="en-US" sz="2400" dirty="0"/>
              <a:t>Locally, many of these are ejected from the sun. </a:t>
            </a:r>
          </a:p>
          <a:p>
            <a:pPr eaLnBrk="1" hangingPunct="1">
              <a:lnSpc>
                <a:spcPct val="80000"/>
              </a:lnSpc>
              <a:buClrTx/>
              <a:buFont typeface="Wingdings" panose="05000000000000000000" pitchFamily="2" charset="2"/>
              <a:buChar char=""/>
            </a:pPr>
            <a:r>
              <a:rPr lang="en-US" altLang="en-US" sz="2400" dirty="0"/>
              <a:t>When these primary cosmic rays come toward earth, they encounter atmospheric nuclei at around 30,000 m above the surface. </a:t>
            </a:r>
          </a:p>
          <a:p>
            <a:pPr eaLnBrk="1" hangingPunct="1">
              <a:lnSpc>
                <a:spcPct val="80000"/>
              </a:lnSpc>
              <a:buClrTx/>
              <a:buFont typeface="Wingdings" panose="05000000000000000000" pitchFamily="2" charset="2"/>
              <a:buChar char=""/>
            </a:pPr>
            <a:r>
              <a:rPr lang="en-US" altLang="en-US" sz="2400" dirty="0"/>
              <a:t>The impacts cause nuclear reactions which produce </a:t>
            </a:r>
            <a:r>
              <a:rPr lang="en-US" altLang="en-US" sz="2400" dirty="0" err="1"/>
              <a:t>pions</a:t>
            </a:r>
            <a:r>
              <a:rPr lang="en-US" altLang="en-US" sz="2400" dirty="0"/>
              <a:t>. </a:t>
            </a:r>
          </a:p>
          <a:p>
            <a:pPr eaLnBrk="1" hangingPunct="1">
              <a:lnSpc>
                <a:spcPct val="80000"/>
              </a:lnSpc>
              <a:buClrTx/>
              <a:buFont typeface="Wingdings" panose="05000000000000000000" pitchFamily="2" charset="2"/>
              <a:buChar char=""/>
            </a:pPr>
            <a:r>
              <a:rPr lang="en-US" altLang="en-US" sz="2400" dirty="0"/>
              <a:t>The </a:t>
            </a:r>
            <a:r>
              <a:rPr lang="en-US" altLang="en-US" sz="2400" dirty="0" err="1"/>
              <a:t>pions</a:t>
            </a:r>
            <a:r>
              <a:rPr lang="en-US" altLang="en-US" sz="2400" dirty="0"/>
              <a:t> decay into muons; this generally occurs at around 9000 m altitude. </a:t>
            </a:r>
          </a:p>
        </p:txBody>
      </p:sp>
      <p:pic>
        <p:nvPicPr>
          <p:cNvPr id="36870" name="Picture 5" descr="cosmic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8322" y="994767"/>
            <a:ext cx="2924175" cy="35087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71" name="Rectangle 6"/>
          <p:cNvSpPr>
            <a:spLocks noChangeArrowheads="1"/>
          </p:cNvSpPr>
          <p:nvPr/>
        </p:nvSpPr>
        <p:spPr bwMode="auto">
          <a:xfrm>
            <a:off x="5959262" y="4629150"/>
            <a:ext cx="325390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400" dirty="0">
                <a:latin typeface="Times New Roman" panose="02020603050405020304" pitchFamily="18" charset="0"/>
              </a:rPr>
              <a:t>http://www.jlab.org/~cecire/muonexp.html</a:t>
            </a:r>
          </a:p>
        </p:txBody>
      </p:sp>
    </p:spTree>
    <p:extLst>
      <p:ext uri="{BB962C8B-B14F-4D97-AF65-F5344CB8AC3E}">
        <p14:creationId xmlns:p14="http://schemas.microsoft.com/office/powerpoint/2010/main" val="22375977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3822" y="621506"/>
            <a:ext cx="5136356" cy="3900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6905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7419" y="603647"/>
            <a:ext cx="4729163" cy="3936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6739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7296" y="657224"/>
            <a:ext cx="5227146" cy="420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8559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3" name="Rectangle 5"/>
          <p:cNvSpPr>
            <a:spLocks noGrp="1" noChangeArrowheads="1"/>
          </p:cNvSpPr>
          <p:nvPr>
            <p:ph type="title"/>
          </p:nvPr>
        </p:nvSpPr>
        <p:spPr>
          <a:xfrm>
            <a:off x="2057400" y="114300"/>
            <a:ext cx="4760786" cy="990600"/>
          </a:xfrm>
        </p:spPr>
        <p:txBody>
          <a:bodyPr/>
          <a:lstStyle/>
          <a:p>
            <a:pPr algn="ctr"/>
            <a:r>
              <a:rPr lang="en-US" altLang="en-US" sz="2700" dirty="0">
                <a:solidFill>
                  <a:srgbClr val="FF0000"/>
                </a:solidFill>
              </a:rPr>
              <a:t>Interaction of Neutrons cont’d </a:t>
            </a:r>
          </a:p>
        </p:txBody>
      </p:sp>
      <p:sp>
        <p:nvSpPr>
          <p:cNvPr id="66562" name="Rectangle 3"/>
          <p:cNvSpPr>
            <a:spLocks noGrp="1" noChangeArrowheads="1"/>
          </p:cNvSpPr>
          <p:nvPr>
            <p:ph sz="half" idx="1"/>
          </p:nvPr>
        </p:nvSpPr>
        <p:spPr>
          <a:xfrm>
            <a:off x="0" y="819150"/>
            <a:ext cx="5334000" cy="4173615"/>
          </a:xfrm>
        </p:spPr>
        <p:txBody>
          <a:bodyPr>
            <a:noAutofit/>
          </a:bodyPr>
          <a:lstStyle/>
          <a:p>
            <a:pPr algn="just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400" dirty="0">
                <a:latin typeface="Tahoma" panose="020B0604030504040204" pitchFamily="34" charset="0"/>
              </a:rPr>
              <a:t>Absorption/Radiative Capture (n,</a:t>
            </a:r>
            <a:r>
              <a:rPr lang="en-US" altLang="en-US" sz="2400" dirty="0">
                <a:latin typeface="Tahoma" panose="020B0604030504040204" pitchFamily="34" charset="0"/>
                <a:sym typeface="Symbol" panose="05050102010706020507" pitchFamily="18" charset="2"/>
              </a:rPr>
              <a:t></a:t>
            </a:r>
            <a:r>
              <a:rPr lang="en-US" altLang="en-US" sz="2400" dirty="0">
                <a:latin typeface="Tahoma" panose="020B0604030504040204" pitchFamily="34" charset="0"/>
              </a:rPr>
              <a:t>) </a:t>
            </a:r>
          </a:p>
          <a:p>
            <a:pPr>
              <a:lnSpc>
                <a:spcPct val="90000"/>
              </a:lnSpc>
              <a:buClrTx/>
              <a:buFont typeface="Wingdings" panose="05000000000000000000" pitchFamily="2" charset="2"/>
              <a:buChar char="l"/>
            </a:pPr>
            <a:r>
              <a:rPr lang="en-US" altLang="en-US" sz="2400" dirty="0"/>
              <a:t>Capture cross-sections for low energy neutrons generally decreases as the reciprocal of the velocity as the neutron energy increases</a:t>
            </a:r>
          </a:p>
          <a:p>
            <a:pPr>
              <a:lnSpc>
                <a:spcPct val="90000"/>
              </a:lnSpc>
              <a:buClrTx/>
              <a:buFont typeface="Wingdings" panose="05000000000000000000" pitchFamily="2" charset="2"/>
              <a:buChar char="l"/>
            </a:pPr>
            <a:r>
              <a:rPr lang="en-US" altLang="en-US" sz="2400" dirty="0"/>
              <a:t>Phenomenon called 1/v law</a:t>
            </a:r>
          </a:p>
          <a:p>
            <a:pPr>
              <a:lnSpc>
                <a:spcPct val="90000"/>
              </a:lnSpc>
              <a:buClrTx/>
              <a:buFont typeface="Wingdings" panose="05000000000000000000" pitchFamily="2" charset="2"/>
              <a:buChar char="l"/>
            </a:pPr>
            <a:r>
              <a:rPr lang="en-US" altLang="en-US" sz="2400" dirty="0"/>
              <a:t>Valid up to 1000 eV</a:t>
            </a:r>
          </a:p>
          <a:p>
            <a:pPr>
              <a:lnSpc>
                <a:spcPct val="90000"/>
              </a:lnSpc>
              <a:buClrTx/>
              <a:buFont typeface="Wingdings" panose="05000000000000000000" pitchFamily="2" charset="2"/>
              <a:buChar char="l"/>
            </a:pPr>
            <a:r>
              <a:rPr lang="en-US" altLang="en-US" sz="2400" dirty="0"/>
              <a:t>If the capture cross-section σ</a:t>
            </a:r>
            <a:r>
              <a:rPr lang="en-US" altLang="en-US" sz="2400" baseline="-25000" dirty="0"/>
              <a:t>0</a:t>
            </a:r>
            <a:r>
              <a:rPr lang="en-US" altLang="en-US" sz="2400" dirty="0"/>
              <a:t> is known for a given neutron velocity v</a:t>
            </a:r>
            <a:r>
              <a:rPr lang="en-US" altLang="en-US" sz="2400" baseline="-25000" dirty="0"/>
              <a:t>0</a:t>
            </a:r>
            <a:r>
              <a:rPr lang="en-US" altLang="en-US" sz="2400" dirty="0"/>
              <a:t> or energy E</a:t>
            </a:r>
            <a:r>
              <a:rPr lang="en-US" altLang="en-US" sz="2400" baseline="-25000" dirty="0"/>
              <a:t>0</a:t>
            </a:r>
            <a:r>
              <a:rPr lang="en-US" altLang="en-US" sz="2400" dirty="0"/>
              <a:t>, then the cross-section at some other velocity v or energy E can be estimated: 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631190" y="2782965"/>
            <a:ext cx="3468635" cy="22098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844673"/>
            <a:ext cx="2514600" cy="1886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2452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2286000"/>
            <a:ext cx="7658100" cy="1543050"/>
          </a:xfrm>
        </p:spPr>
        <p:txBody>
          <a:bodyPr>
            <a:normAutofit/>
          </a:bodyPr>
          <a:lstStyle/>
          <a:p>
            <a:pPr algn="just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400" dirty="0"/>
              <a:t>Problem:</a:t>
            </a:r>
          </a:p>
          <a:p>
            <a:pPr algn="just">
              <a:lnSpc>
                <a:spcPct val="90000"/>
              </a:lnSpc>
              <a:buFont typeface="Symbol" panose="05050102010706020507" pitchFamily="18" charset="2"/>
              <a:buNone/>
            </a:pPr>
            <a:r>
              <a:rPr lang="en-US" altLang="en-US" sz="2400" dirty="0"/>
              <a:t>    the cross-section of for the </a:t>
            </a:r>
            <a:r>
              <a:rPr lang="en-US" altLang="en-US" sz="2400" baseline="30000" dirty="0"/>
              <a:t>10</a:t>
            </a:r>
            <a:r>
              <a:rPr lang="en-US" altLang="en-US" sz="2400" dirty="0"/>
              <a:t>B(n,</a:t>
            </a:r>
            <a:r>
              <a:rPr lang="en-US" altLang="en-US" sz="2400" dirty="0">
                <a:sym typeface="Symbol" panose="05050102010706020507" pitchFamily="18" charset="2"/>
              </a:rPr>
              <a:t></a:t>
            </a:r>
            <a:r>
              <a:rPr lang="en-US" altLang="en-US" sz="2400" dirty="0"/>
              <a:t>)</a:t>
            </a:r>
            <a:r>
              <a:rPr lang="en-US" altLang="en-US" sz="2400" baseline="30000" dirty="0"/>
              <a:t>7</a:t>
            </a:r>
            <a:r>
              <a:rPr lang="en-US" altLang="en-US" sz="2400" dirty="0"/>
              <a:t>Li reaction is 3886 barns for thermal (0.025 eV) neutrons.  What is the cross-section at 50 eV?</a:t>
            </a:r>
          </a:p>
        </p:txBody>
      </p:sp>
      <p:graphicFrame>
        <p:nvGraphicFramePr>
          <p:cNvPr id="68611" name="Object 2"/>
          <p:cNvGraphicFramePr>
            <a:graphicFrameLocks noChangeAspect="1"/>
          </p:cNvGraphicFramePr>
          <p:nvPr/>
        </p:nvGraphicFramePr>
        <p:xfrm>
          <a:off x="2400300" y="3808828"/>
          <a:ext cx="4268655" cy="10017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841400" imgH="444240" progId="Equation.3">
                  <p:embed/>
                </p:oleObj>
              </mc:Choice>
              <mc:Fallback>
                <p:oleObj name="Equation" r:id="rId2" imgW="1841400" imgH="444240" progId="Equation.3">
                  <p:embed/>
                  <p:pic>
                    <p:nvPicPr>
                      <p:cNvPr id="68611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00300" y="3808828"/>
                        <a:ext cx="4268655" cy="100179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8612" name="Object 3"/>
          <p:cNvGraphicFramePr>
            <a:graphicFrameLocks noChangeAspect="1"/>
          </p:cNvGraphicFramePr>
          <p:nvPr/>
        </p:nvGraphicFramePr>
        <p:xfrm>
          <a:off x="3371850" y="1257300"/>
          <a:ext cx="2400300" cy="1071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476397" imgH="1095272" progId="Equation.3">
                  <p:embed/>
                </p:oleObj>
              </mc:Choice>
              <mc:Fallback>
                <p:oleObj name="Equation" r:id="rId4" imgW="2476397" imgH="1095272" progId="Equation.3">
                  <p:embed/>
                  <p:pic>
                    <p:nvPicPr>
                      <p:cNvPr id="68612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71850" y="1257300"/>
                        <a:ext cx="2400300" cy="1071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000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8613" name="Rectangle 9"/>
          <p:cNvSpPr>
            <a:spLocks noGrp="1" noChangeArrowheads="1"/>
          </p:cNvSpPr>
          <p:nvPr>
            <p:ph type="title"/>
          </p:nvPr>
        </p:nvSpPr>
        <p:spPr>
          <a:xfrm>
            <a:off x="1714500" y="400050"/>
            <a:ext cx="5829300" cy="457200"/>
          </a:xfrm>
        </p:spPr>
        <p:txBody>
          <a:bodyPr>
            <a:noAutofit/>
          </a:bodyPr>
          <a:lstStyle/>
          <a:p>
            <a:pPr algn="ctr"/>
            <a:r>
              <a:rPr lang="en-US" altLang="en-US" sz="3200" dirty="0">
                <a:solidFill>
                  <a:srgbClr val="FF0000"/>
                </a:solidFill>
              </a:rPr>
              <a:t>Interaction of Neutrons cont’d</a:t>
            </a:r>
          </a:p>
        </p:txBody>
      </p:sp>
    </p:spTree>
    <p:extLst>
      <p:ext uri="{BB962C8B-B14F-4D97-AF65-F5344CB8AC3E}">
        <p14:creationId xmlns:p14="http://schemas.microsoft.com/office/powerpoint/2010/main" val="8013999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123950"/>
            <a:ext cx="8458200" cy="3657600"/>
          </a:xfrm>
        </p:spPr>
        <p:txBody>
          <a:bodyPr>
            <a:noAutofit/>
          </a:bodyPr>
          <a:lstStyle/>
          <a:p>
            <a:pPr>
              <a:buClrTx/>
              <a:buFont typeface="Wingdings" panose="05000000000000000000" pitchFamily="2" charset="2"/>
              <a:buChar char="l"/>
            </a:pPr>
            <a:r>
              <a:rPr lang="en-US" altLang="en-US" sz="2400" dirty="0"/>
              <a:t>As with </a:t>
            </a:r>
            <a:r>
              <a:rPr lang="en-US" altLang="en-US" sz="2400" dirty="0">
                <a:sym typeface="Symbol" panose="05050102010706020507" pitchFamily="18" charset="2"/>
              </a:rPr>
              <a:t></a:t>
            </a:r>
            <a:r>
              <a:rPr lang="en-US" altLang="en-US" sz="2400" dirty="0"/>
              <a:t>'s neutrons are also removed exponentially when absorbers are placed in front of them:</a:t>
            </a:r>
          </a:p>
          <a:p>
            <a:pPr>
              <a:buClrTx/>
              <a:buFont typeface="Wingdings" panose="05000000000000000000" pitchFamily="2" charset="2"/>
              <a:buChar char="l"/>
            </a:pPr>
            <a:r>
              <a:rPr lang="en-US" altLang="en-US" sz="2400" dirty="0"/>
              <a:t>I= I</a:t>
            </a:r>
            <a:r>
              <a:rPr lang="en-US" altLang="en-US" sz="2400" baseline="-25000" dirty="0"/>
              <a:t>0</a:t>
            </a:r>
            <a:r>
              <a:rPr lang="en-US" altLang="en-US" sz="2400" dirty="0"/>
              <a:t>e</a:t>
            </a:r>
            <a:r>
              <a:rPr lang="en-US" altLang="en-US" sz="2400" baseline="30000" dirty="0"/>
              <a:t>-</a:t>
            </a:r>
            <a:r>
              <a:rPr lang="en-US" altLang="en-US" sz="2400" baseline="30000" dirty="0">
                <a:sym typeface="Symbol" panose="05050102010706020507" pitchFamily="18" charset="2"/>
              </a:rPr>
              <a:t></a:t>
            </a:r>
            <a:r>
              <a:rPr lang="en-US" altLang="en-US" sz="2400" baseline="30000" dirty="0" err="1">
                <a:sym typeface="Symbol" panose="05050102010706020507" pitchFamily="18" charset="2"/>
              </a:rPr>
              <a:t>Nt</a:t>
            </a:r>
            <a:r>
              <a:rPr lang="en-US" altLang="en-US" sz="2400" dirty="0">
                <a:sym typeface="Symbol" panose="05050102010706020507" pitchFamily="18" charset="2"/>
              </a:rPr>
              <a:t> </a:t>
            </a:r>
            <a:r>
              <a:rPr lang="en-US" altLang="en-US" sz="2400" dirty="0"/>
              <a:t>where:</a:t>
            </a:r>
          </a:p>
          <a:p>
            <a:pPr>
              <a:buClrTx/>
              <a:buFont typeface="Wingdings" panose="05000000000000000000" pitchFamily="2" charset="2"/>
              <a:buChar char="l"/>
            </a:pPr>
            <a:r>
              <a:rPr lang="en-US" altLang="en-US" sz="2400" dirty="0"/>
              <a:t>I</a:t>
            </a:r>
            <a:r>
              <a:rPr lang="en-US" altLang="en-US" sz="2400" baseline="-25000" dirty="0"/>
              <a:t>0</a:t>
            </a:r>
            <a:r>
              <a:rPr lang="en-US" altLang="en-US" sz="2400" dirty="0"/>
              <a:t> = initial # of number of neutrons</a:t>
            </a:r>
          </a:p>
          <a:p>
            <a:pPr>
              <a:buClrTx/>
              <a:buFont typeface="Wingdings" panose="05000000000000000000" pitchFamily="2" charset="2"/>
              <a:buChar char="l"/>
            </a:pPr>
            <a:r>
              <a:rPr lang="en-US" altLang="en-US" sz="2400" dirty="0"/>
              <a:t>I = # of neutrons passed through the target</a:t>
            </a:r>
          </a:p>
          <a:p>
            <a:pPr>
              <a:buClrTx/>
              <a:buFont typeface="Wingdings" panose="05000000000000000000" pitchFamily="2" charset="2"/>
              <a:buChar char="l"/>
            </a:pPr>
            <a:r>
              <a:rPr lang="en-US" altLang="en-US" sz="2400" dirty="0"/>
              <a:t>σ = microscopic cross-section</a:t>
            </a:r>
          </a:p>
          <a:p>
            <a:pPr>
              <a:buClrTx/>
              <a:buFont typeface="Wingdings" panose="05000000000000000000" pitchFamily="2" charset="2"/>
              <a:buChar char="l"/>
            </a:pPr>
            <a:r>
              <a:rPr lang="en-US" altLang="en-US" sz="2400" dirty="0"/>
              <a:t>N = # of absorber atoms in atoms/cm</a:t>
            </a:r>
            <a:r>
              <a:rPr lang="en-US" altLang="en-US" sz="2400" baseline="30000" dirty="0"/>
              <a:t>3 </a:t>
            </a:r>
            <a:r>
              <a:rPr lang="en-US" altLang="en-US" sz="2400" dirty="0"/>
              <a:t> in the target</a:t>
            </a:r>
          </a:p>
          <a:p>
            <a:pPr>
              <a:buClrTx/>
              <a:buFont typeface="Wingdings" panose="05000000000000000000" pitchFamily="2" charset="2"/>
              <a:buChar char="l"/>
            </a:pPr>
            <a:r>
              <a:rPr lang="en-US" altLang="en-US" sz="2400" dirty="0"/>
              <a:t>t = thickness of the target</a:t>
            </a:r>
          </a:p>
          <a:p>
            <a:pPr>
              <a:buClrTx/>
              <a:buFont typeface="Wingdings" panose="05000000000000000000" pitchFamily="2" charset="2"/>
              <a:buChar char="l"/>
            </a:pPr>
            <a:r>
              <a:rPr lang="en-US" altLang="en-US" sz="2400" dirty="0"/>
              <a:t>Neutron cross-section is strongly energy dependent</a:t>
            </a:r>
          </a:p>
        </p:txBody>
      </p:sp>
      <p:sp>
        <p:nvSpPr>
          <p:cNvPr id="69635" name="Text Box 5"/>
          <p:cNvSpPr txBox="1">
            <a:spLocks noChangeArrowheads="1"/>
          </p:cNvSpPr>
          <p:nvPr/>
        </p:nvSpPr>
        <p:spPr bwMode="auto">
          <a:xfrm>
            <a:off x="1828800" y="514350"/>
            <a:ext cx="5429250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90000"/>
              </a:lnSpc>
              <a:spcBef>
                <a:spcPct val="20000"/>
              </a:spcBef>
            </a:pPr>
            <a:r>
              <a:rPr lang="en-US" altLang="en-US" sz="3200" dirty="0">
                <a:solidFill>
                  <a:srgbClr val="FF0000"/>
                </a:solidFill>
                <a:latin typeface="+mn-lt"/>
              </a:rPr>
              <a:t>Interaction of Neutrons cont’d</a:t>
            </a:r>
          </a:p>
        </p:txBody>
      </p:sp>
    </p:spTree>
    <p:extLst>
      <p:ext uri="{BB962C8B-B14F-4D97-AF65-F5344CB8AC3E}">
        <p14:creationId xmlns:p14="http://schemas.microsoft.com/office/powerpoint/2010/main" val="34657909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895350"/>
            <a:ext cx="7696200" cy="4057650"/>
          </a:xfrm>
        </p:spPr>
        <p:txBody>
          <a:bodyPr/>
          <a:lstStyle/>
          <a:p>
            <a:pPr algn="just">
              <a:buFont typeface="Wingdings" panose="05000000000000000000" pitchFamily="2" charset="2"/>
              <a:buNone/>
            </a:pPr>
            <a:r>
              <a:rPr lang="en-US" altLang="en-US" sz="2400" u="sng" dirty="0"/>
              <a:t>problem: </a:t>
            </a:r>
          </a:p>
          <a:p>
            <a:pPr>
              <a:buClrTx/>
              <a:buFont typeface="Wingdings" panose="05000000000000000000" pitchFamily="2" charset="2"/>
              <a:buChar char="l"/>
            </a:pPr>
            <a:r>
              <a:rPr lang="en-US" altLang="en-US" sz="2400" dirty="0"/>
              <a:t>A 1 cm thick lead absorber attenuated an initial 10 MeV neutron beam to 84.5% of its value</a:t>
            </a:r>
          </a:p>
          <a:p>
            <a:pPr>
              <a:buClrTx/>
              <a:buFont typeface="Wingdings" panose="05000000000000000000" pitchFamily="2" charset="2"/>
              <a:buChar char="l"/>
            </a:pPr>
            <a:endParaRPr lang="en-US" altLang="en-US" sz="2400" dirty="0"/>
          </a:p>
          <a:p>
            <a:pPr>
              <a:buClrTx/>
              <a:buFont typeface="Wingdings" panose="05000000000000000000" pitchFamily="2" charset="2"/>
              <a:buChar char="l"/>
            </a:pPr>
            <a:r>
              <a:rPr lang="en-US" altLang="en-US" sz="2400" dirty="0"/>
              <a:t>What is total cross-section given that the atomic weight of </a:t>
            </a:r>
            <a:r>
              <a:rPr lang="en-US" altLang="en-US" sz="2400" dirty="0" err="1"/>
              <a:t>Pb</a:t>
            </a:r>
            <a:r>
              <a:rPr lang="en-US" altLang="en-US" sz="2400" dirty="0"/>
              <a:t> = 207.21 and its density is 11.3 gm/cm</a:t>
            </a:r>
            <a:r>
              <a:rPr lang="en-US" altLang="en-US" sz="2400" baseline="30000" dirty="0"/>
              <a:t>3</a:t>
            </a:r>
            <a:r>
              <a:rPr lang="en-US" altLang="en-US" sz="2400" dirty="0"/>
              <a:t>?</a:t>
            </a:r>
          </a:p>
          <a:p>
            <a:pPr>
              <a:buClr>
                <a:srgbClr val="0000FF"/>
              </a:buClr>
              <a:buFont typeface="Wingdings" panose="05000000000000000000" pitchFamily="2" charset="2"/>
              <a:buChar char="l"/>
            </a:pPr>
            <a:endParaRPr lang="en-US" altLang="en-US" sz="1800" dirty="0">
              <a:solidFill>
                <a:srgbClr val="0000FF"/>
              </a:solidFill>
              <a:latin typeface="Tahoma" panose="020B0604030504040204" pitchFamily="34" charset="0"/>
            </a:endParaRPr>
          </a:p>
        </p:txBody>
      </p:sp>
      <p:graphicFrame>
        <p:nvGraphicFramePr>
          <p:cNvPr id="70659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17517684"/>
              </p:ext>
            </p:extLst>
          </p:nvPr>
        </p:nvGraphicFramePr>
        <p:xfrm>
          <a:off x="1428750" y="3638550"/>
          <a:ext cx="5943600" cy="1190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8763051" imgH="1743191" progId="Equation.3">
                  <p:embed/>
                </p:oleObj>
              </mc:Choice>
              <mc:Fallback>
                <p:oleObj name="Equation" r:id="rId2" imgW="8763051" imgH="1743191" progId="Equation.3">
                  <p:embed/>
                  <p:pic>
                    <p:nvPicPr>
                      <p:cNvPr id="70659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28750" y="3638550"/>
                        <a:ext cx="5943600" cy="1190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774" name="Rectangle 6"/>
          <p:cNvSpPr>
            <a:spLocks noGrp="1" noChangeArrowheads="1"/>
          </p:cNvSpPr>
          <p:nvPr>
            <p:ph type="title"/>
          </p:nvPr>
        </p:nvSpPr>
        <p:spPr>
          <a:xfrm>
            <a:off x="1543050" y="208360"/>
            <a:ext cx="5829300" cy="857250"/>
          </a:xfrm>
        </p:spPr>
        <p:txBody>
          <a:bodyPr/>
          <a:lstStyle/>
          <a:p>
            <a:pPr algn="ctr">
              <a:defRPr/>
            </a:pPr>
            <a:r>
              <a:rPr lang="en-US" sz="2700" dirty="0">
                <a:solidFill>
                  <a:srgbClr val="FF0000"/>
                </a:solidFill>
              </a:rPr>
              <a:t>Interaction of Neutrons cont’d</a:t>
            </a:r>
          </a:p>
        </p:txBody>
      </p:sp>
    </p:spTree>
    <p:extLst>
      <p:ext uri="{BB962C8B-B14F-4D97-AF65-F5344CB8AC3E}">
        <p14:creationId xmlns:p14="http://schemas.microsoft.com/office/powerpoint/2010/main" val="5269027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1682" name="Object 2"/>
          <p:cNvGraphicFramePr>
            <a:graphicFrameLocks noGrp="1" noChangeAspect="1"/>
          </p:cNvGraphicFramePr>
          <p:nvPr>
            <p:ph type="body" idx="1"/>
            <p:extLst>
              <p:ext uri="{D42A27DB-BD31-4B8C-83A1-F6EECF244321}">
                <p14:modId xmlns:p14="http://schemas.microsoft.com/office/powerpoint/2010/main" val="436716903"/>
              </p:ext>
            </p:extLst>
          </p:nvPr>
        </p:nvGraphicFramePr>
        <p:xfrm>
          <a:off x="1828800" y="971550"/>
          <a:ext cx="1600200" cy="8060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095372" imgH="1047699" progId="Equation.3">
                  <p:embed/>
                </p:oleObj>
              </mc:Choice>
              <mc:Fallback>
                <p:oleObj name="Equation" r:id="rId2" imgW="2095372" imgH="1047699" progId="Equation.3">
                  <p:embed/>
                  <p:pic>
                    <p:nvPicPr>
                      <p:cNvPr id="71682" name="Object 2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28800" y="971550"/>
                        <a:ext cx="1600200" cy="80605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683" name="Text Box 7"/>
          <p:cNvSpPr txBox="1">
            <a:spLocks noChangeArrowheads="1"/>
          </p:cNvSpPr>
          <p:nvPr/>
        </p:nvSpPr>
        <p:spPr bwMode="auto">
          <a:xfrm>
            <a:off x="1143000" y="1733550"/>
            <a:ext cx="7010400" cy="32316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38138" indent="-338138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Font typeface="WP Greek Courier"/>
              <a:buNone/>
            </a:pPr>
            <a:r>
              <a:rPr lang="en-US" altLang="en-US" sz="2100" b="1" dirty="0">
                <a:latin typeface="Tahoma" panose="020B0604030504040204" pitchFamily="34" charset="0"/>
                <a:sym typeface="WP Greek Courier"/>
              </a:rPr>
              <a:t> 	</a:t>
            </a:r>
            <a:r>
              <a:rPr lang="en-US" altLang="en-US" sz="2100" dirty="0">
                <a:latin typeface="Times New Roman" panose="02020603050405020304" pitchFamily="18" charset="0"/>
                <a:sym typeface="SymbolProp BT"/>
              </a:rPr>
              <a:t>=</a:t>
            </a:r>
            <a:r>
              <a:rPr lang="en-US" altLang="en-US" sz="2100" dirty="0">
                <a:solidFill>
                  <a:srgbClr val="0000FF"/>
                </a:solidFill>
                <a:latin typeface="Times New Roman" panose="02020603050405020304" pitchFamily="18" charset="0"/>
                <a:sym typeface="SymbolProp BT"/>
              </a:rPr>
              <a:t> </a:t>
            </a:r>
            <a:r>
              <a:rPr lang="en-US" altLang="en-US" dirty="0">
                <a:latin typeface="+mn-lt"/>
                <a:sym typeface="SymbolProp BT"/>
              </a:rPr>
              <a:t>5.1 </a:t>
            </a:r>
            <a:r>
              <a:rPr lang="en-US" altLang="en-US" dirty="0">
                <a:latin typeface="+mn-lt"/>
                <a:sym typeface="Symbol" panose="05050102010706020507" pitchFamily="18" charset="2"/>
              </a:rPr>
              <a:t> 10</a:t>
            </a:r>
            <a:r>
              <a:rPr lang="en-US" altLang="en-US" baseline="30000" dirty="0">
                <a:latin typeface="+mn-lt"/>
                <a:sym typeface="Symbol" panose="05050102010706020507" pitchFamily="18" charset="2"/>
              </a:rPr>
              <a:t>-24</a:t>
            </a:r>
            <a:r>
              <a:rPr lang="en-US" altLang="en-US" dirty="0">
                <a:latin typeface="+mn-lt"/>
                <a:sym typeface="Symbol" panose="05050102010706020507" pitchFamily="18" charset="2"/>
              </a:rPr>
              <a:t> cm</a:t>
            </a:r>
            <a:r>
              <a:rPr lang="en-US" altLang="en-US" baseline="30000" dirty="0">
                <a:latin typeface="+mn-lt"/>
                <a:sym typeface="Symbol" panose="05050102010706020507" pitchFamily="18" charset="2"/>
              </a:rPr>
              <a:t>2</a:t>
            </a:r>
          </a:p>
          <a:p>
            <a:pPr>
              <a:spcBef>
                <a:spcPct val="50000"/>
              </a:spcBef>
              <a:buFont typeface="WP Greek Courier"/>
              <a:buNone/>
            </a:pPr>
            <a:r>
              <a:rPr lang="en-US" altLang="en-US" dirty="0">
                <a:latin typeface="+mn-lt"/>
                <a:sym typeface="Symbol" panose="05050102010706020507" pitchFamily="18" charset="2"/>
              </a:rPr>
              <a:t>    =  </a:t>
            </a:r>
            <a:r>
              <a:rPr lang="en-US" altLang="en-US" dirty="0">
                <a:latin typeface="+mn-lt"/>
                <a:sym typeface="WP Greek Courier"/>
              </a:rPr>
              <a:t>5.1 barns (microscopic cross-section)</a:t>
            </a:r>
            <a:endParaRPr lang="en-US" altLang="en-US" dirty="0">
              <a:latin typeface="+mn-lt"/>
              <a:sym typeface="Symbol" panose="05050102010706020507" pitchFamily="18" charset="2"/>
            </a:endParaRPr>
          </a:p>
          <a:p>
            <a:pPr>
              <a:spcBef>
                <a:spcPct val="50000"/>
              </a:spcBef>
              <a:buFont typeface="WP Greek Courier"/>
              <a:buNone/>
            </a:pPr>
            <a:r>
              <a:rPr lang="en-US" altLang="en-US" dirty="0">
                <a:latin typeface="+mn-lt"/>
              </a:rPr>
              <a:t> </a:t>
            </a:r>
            <a:r>
              <a:rPr lang="en-US" altLang="en-US" dirty="0">
                <a:latin typeface="+mn-lt"/>
                <a:sym typeface="Wingdings" panose="05000000000000000000" pitchFamily="2" charset="2"/>
              </a:rPr>
              <a:t> </a:t>
            </a:r>
            <a:r>
              <a:rPr lang="en-US" altLang="en-US" dirty="0">
                <a:latin typeface="+mn-lt"/>
              </a:rPr>
              <a:t>macroscopic cross-section:</a:t>
            </a:r>
          </a:p>
          <a:p>
            <a:pPr>
              <a:spcBef>
                <a:spcPct val="50000"/>
              </a:spcBef>
            </a:pPr>
            <a:r>
              <a:rPr lang="en-US" altLang="en-US" dirty="0">
                <a:latin typeface="+mn-lt"/>
                <a:sym typeface="Symbol" panose="05050102010706020507" pitchFamily="18" charset="2"/>
              </a:rPr>
              <a:t>	 = </a:t>
            </a:r>
            <a:r>
              <a:rPr lang="el-GR" altLang="en-US" dirty="0">
                <a:latin typeface="+mn-lt"/>
                <a:cs typeface="Times New Roman" panose="02020603050405020304" pitchFamily="18" charset="0"/>
                <a:sym typeface="SymbolProp BT"/>
              </a:rPr>
              <a:t>σ</a:t>
            </a:r>
            <a:r>
              <a:rPr lang="en-US" altLang="en-US" dirty="0">
                <a:latin typeface="+mn-lt"/>
                <a:sym typeface="Symbol" panose="05050102010706020507" pitchFamily="18" charset="2"/>
              </a:rPr>
              <a:t>N</a:t>
            </a:r>
            <a:endParaRPr lang="en-US" altLang="en-US" dirty="0">
              <a:latin typeface="+mn-lt"/>
              <a:sym typeface="Arrows1"/>
            </a:endParaRPr>
          </a:p>
          <a:p>
            <a:pPr>
              <a:spcBef>
                <a:spcPct val="50000"/>
              </a:spcBef>
            </a:pPr>
            <a:r>
              <a:rPr lang="en-US" altLang="en-US" dirty="0">
                <a:latin typeface="+mn-lt"/>
                <a:sym typeface="Symbol" panose="05050102010706020507" pitchFamily="18" charset="2"/>
              </a:rPr>
              <a:t>	 = 5.1  10</a:t>
            </a:r>
            <a:r>
              <a:rPr lang="en-US" altLang="en-US" baseline="30000" dirty="0">
                <a:latin typeface="+mn-lt"/>
                <a:sym typeface="Symbol" panose="05050102010706020507" pitchFamily="18" charset="2"/>
              </a:rPr>
              <a:t>-24</a:t>
            </a:r>
            <a:r>
              <a:rPr lang="en-US" altLang="en-US" dirty="0">
                <a:latin typeface="+mn-lt"/>
                <a:sym typeface="Symbol" panose="05050102010706020507" pitchFamily="18" charset="2"/>
              </a:rPr>
              <a:t> cm</a:t>
            </a:r>
            <a:r>
              <a:rPr lang="en-US" altLang="en-US" baseline="30000" dirty="0">
                <a:latin typeface="+mn-lt"/>
                <a:sym typeface="Symbol" panose="05050102010706020507" pitchFamily="18" charset="2"/>
              </a:rPr>
              <a:t>2</a:t>
            </a:r>
            <a:r>
              <a:rPr lang="en-US" altLang="en-US" dirty="0">
                <a:latin typeface="+mn-lt"/>
                <a:sym typeface="Symbol" panose="05050102010706020507" pitchFamily="18" charset="2"/>
              </a:rPr>
              <a:t>   3.29   10</a:t>
            </a:r>
            <a:r>
              <a:rPr lang="en-US" altLang="en-US" baseline="30000" dirty="0">
                <a:latin typeface="+mn-lt"/>
                <a:sym typeface="Symbol" panose="05050102010706020507" pitchFamily="18" charset="2"/>
              </a:rPr>
              <a:t>22</a:t>
            </a:r>
            <a:r>
              <a:rPr lang="en-US" altLang="en-US" dirty="0">
                <a:latin typeface="+mn-lt"/>
                <a:sym typeface="Symbol" panose="05050102010706020507" pitchFamily="18" charset="2"/>
              </a:rPr>
              <a:t> cm</a:t>
            </a:r>
            <a:r>
              <a:rPr lang="en-US" altLang="en-US" baseline="30000" dirty="0">
                <a:latin typeface="+mn-lt"/>
                <a:sym typeface="Symbol" panose="05050102010706020507" pitchFamily="18" charset="2"/>
              </a:rPr>
              <a:t>-3</a:t>
            </a:r>
            <a:endParaRPr lang="en-US" altLang="en-US" dirty="0">
              <a:latin typeface="+mn-lt"/>
              <a:sym typeface="Symbol" panose="05050102010706020507" pitchFamily="18" charset="2"/>
            </a:endParaRPr>
          </a:p>
          <a:p>
            <a:pPr>
              <a:spcBef>
                <a:spcPct val="50000"/>
              </a:spcBef>
            </a:pPr>
            <a:r>
              <a:rPr lang="en-US" altLang="en-US" dirty="0">
                <a:latin typeface="+mn-lt"/>
                <a:sym typeface="Symbol" panose="05050102010706020507" pitchFamily="18" charset="2"/>
              </a:rPr>
              <a:t>	 = 0.168 cm</a:t>
            </a:r>
            <a:r>
              <a:rPr lang="en-US" altLang="en-US" baseline="30000" dirty="0">
                <a:latin typeface="+mn-lt"/>
                <a:sym typeface="Symbol" panose="05050102010706020507" pitchFamily="18" charset="2"/>
              </a:rPr>
              <a:t>-1</a:t>
            </a:r>
          </a:p>
        </p:txBody>
      </p:sp>
      <p:graphicFrame>
        <p:nvGraphicFramePr>
          <p:cNvPr id="7168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92464301"/>
              </p:ext>
            </p:extLst>
          </p:nvPr>
        </p:nvGraphicFramePr>
        <p:xfrm>
          <a:off x="4495800" y="1047750"/>
          <a:ext cx="3429000" cy="414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3381468" imgH="495197" progId="Equation.3">
                  <p:embed/>
                </p:oleObj>
              </mc:Choice>
              <mc:Fallback>
                <p:oleObj name="Equation" r:id="rId4" imgW="3381468" imgH="495197" progId="Equation.3">
                  <p:embed/>
                  <p:pic>
                    <p:nvPicPr>
                      <p:cNvPr id="71684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95800" y="1047750"/>
                        <a:ext cx="3429000" cy="414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685" name="Rectangle 10"/>
          <p:cNvSpPr>
            <a:spLocks noGrp="1" noChangeArrowheads="1"/>
          </p:cNvSpPr>
          <p:nvPr>
            <p:ph type="title"/>
          </p:nvPr>
        </p:nvSpPr>
        <p:spPr>
          <a:xfrm>
            <a:off x="1600200" y="292894"/>
            <a:ext cx="5829300" cy="857250"/>
          </a:xfrm>
        </p:spPr>
        <p:txBody>
          <a:bodyPr/>
          <a:lstStyle/>
          <a:p>
            <a:pPr algn="ctr"/>
            <a:r>
              <a:rPr lang="en-US" altLang="en-US" sz="2700" dirty="0">
                <a:solidFill>
                  <a:srgbClr val="FF0000"/>
                </a:solidFill>
              </a:rPr>
              <a:t>Interaction of Neutrons cont’d</a:t>
            </a:r>
          </a:p>
        </p:txBody>
      </p:sp>
    </p:spTree>
    <p:extLst>
      <p:ext uri="{BB962C8B-B14F-4D97-AF65-F5344CB8AC3E}">
        <p14:creationId xmlns:p14="http://schemas.microsoft.com/office/powerpoint/2010/main" val="27263551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257300"/>
            <a:ext cx="7543800" cy="2947987"/>
          </a:xfrm>
        </p:spPr>
        <p:txBody>
          <a:bodyPr>
            <a:noAutofit/>
          </a:bodyPr>
          <a:lstStyle/>
          <a:p>
            <a:pPr algn="just">
              <a:lnSpc>
                <a:spcPct val="90000"/>
              </a:lnSpc>
              <a:buClrTx/>
              <a:buFont typeface="Wingdings" panose="05000000000000000000" pitchFamily="2" charset="2"/>
              <a:buChar char="l"/>
            </a:pPr>
            <a:r>
              <a:rPr lang="en-US" altLang="en-US" sz="2400" dirty="0"/>
              <a:t>Production of a radioactive isotope by the absorption of a neutron, </a:t>
            </a:r>
            <a:r>
              <a:rPr lang="en-US" altLang="en-US" sz="2400" dirty="0" err="1"/>
              <a:t>eg</a:t>
            </a:r>
            <a:r>
              <a:rPr lang="en-US" altLang="en-US" sz="2400" dirty="0"/>
              <a:t>:</a:t>
            </a:r>
          </a:p>
          <a:p>
            <a:pPr algn="just">
              <a:lnSpc>
                <a:spcPct val="90000"/>
              </a:lnSpc>
              <a:buClr>
                <a:srgbClr val="0000FF"/>
              </a:buClr>
              <a:buFont typeface="Wingdings" panose="05000000000000000000" pitchFamily="2" charset="2"/>
              <a:buChar char="l"/>
            </a:pPr>
            <a:endParaRPr lang="en-US" altLang="en-US" sz="2400" dirty="0"/>
          </a:p>
          <a:p>
            <a:pPr algn="ctr">
              <a:lnSpc>
                <a:spcPct val="90000"/>
              </a:lnSpc>
              <a:buClr>
                <a:srgbClr val="0000FF"/>
              </a:buClr>
              <a:buFont typeface="Wingdings" panose="05000000000000000000" pitchFamily="2" charset="2"/>
              <a:buNone/>
            </a:pPr>
            <a:r>
              <a:rPr lang="en-US" altLang="en-US" sz="2400" dirty="0"/>
              <a:t>(n,</a:t>
            </a:r>
            <a:r>
              <a:rPr lang="en-US" altLang="en-US" sz="2400" dirty="0">
                <a:sym typeface="Symbol" panose="05050102010706020507" pitchFamily="18" charset="2"/>
              </a:rPr>
              <a:t>) (</a:t>
            </a:r>
            <a:r>
              <a:rPr lang="en-US" altLang="en-US" sz="2400" dirty="0" err="1">
                <a:sym typeface="Symbol" panose="05050102010706020507" pitchFamily="18" charset="2"/>
              </a:rPr>
              <a:t>n,p</a:t>
            </a:r>
            <a:r>
              <a:rPr lang="en-US" altLang="en-US" sz="2400" dirty="0">
                <a:sym typeface="Symbol" panose="05050102010706020507" pitchFamily="18" charset="2"/>
              </a:rPr>
              <a:t>) (n,) (</a:t>
            </a:r>
            <a:r>
              <a:rPr lang="en-US" altLang="en-US" sz="2400" dirty="0" err="1">
                <a:sym typeface="Symbol" panose="05050102010706020507" pitchFamily="18" charset="2"/>
              </a:rPr>
              <a:t>n,n</a:t>
            </a:r>
            <a:r>
              <a:rPr lang="en-US" altLang="en-US" sz="2400" dirty="0">
                <a:sym typeface="Symbol" panose="05050102010706020507" pitchFamily="18" charset="2"/>
              </a:rPr>
              <a:t>'</a:t>
            </a:r>
            <a:r>
              <a:rPr lang="en-US" altLang="en-US" sz="2400" dirty="0">
                <a:sym typeface="WP MathA"/>
              </a:rPr>
              <a:t>)</a:t>
            </a:r>
            <a:endParaRPr lang="en-US" altLang="en-US" sz="2400" dirty="0"/>
          </a:p>
          <a:p>
            <a:pPr algn="just">
              <a:lnSpc>
                <a:spcPct val="90000"/>
              </a:lnSpc>
              <a:buClr>
                <a:srgbClr val="0000FF"/>
              </a:buClr>
              <a:buFont typeface="Wingdings" panose="05000000000000000000" pitchFamily="2" charset="2"/>
              <a:buChar char="l"/>
            </a:pPr>
            <a:endParaRPr lang="en-US" altLang="en-US" sz="2400" dirty="0"/>
          </a:p>
          <a:p>
            <a:pPr algn="just">
              <a:lnSpc>
                <a:spcPct val="90000"/>
              </a:lnSpc>
              <a:buClrTx/>
              <a:buFont typeface="Wingdings" panose="05000000000000000000" pitchFamily="2" charset="2"/>
              <a:buChar char="l"/>
            </a:pPr>
            <a:r>
              <a:rPr lang="en-US" altLang="en-US" sz="2400" dirty="0"/>
              <a:t>If N</a:t>
            </a:r>
            <a:r>
              <a:rPr lang="en-US" altLang="en-US" sz="2400" baseline="-25000" dirty="0"/>
              <a:t>T</a:t>
            </a:r>
            <a:r>
              <a:rPr lang="en-US" altLang="en-US" sz="2400" dirty="0"/>
              <a:t> target atoms with a cross-section σcm</a:t>
            </a:r>
            <a:r>
              <a:rPr lang="en-US" altLang="en-US" sz="2400" baseline="30000" dirty="0"/>
              <a:t>2</a:t>
            </a:r>
            <a:r>
              <a:rPr lang="en-US" altLang="en-US" sz="2400" dirty="0"/>
              <a:t> are being neutron irradiated with a </a:t>
            </a:r>
            <a:r>
              <a:rPr lang="en-US" altLang="en-US" sz="2400" dirty="0" err="1"/>
              <a:t>fluence</a:t>
            </a:r>
            <a:r>
              <a:rPr lang="en-US" altLang="en-US" sz="2400" dirty="0"/>
              <a:t> of </a:t>
            </a:r>
            <a:r>
              <a:rPr lang="en-US" altLang="en-US" sz="2400" dirty="0">
                <a:solidFill>
                  <a:srgbClr val="FF0000"/>
                </a:solidFill>
              </a:rPr>
              <a:t>n cm</a:t>
            </a:r>
            <a:r>
              <a:rPr lang="en-US" altLang="en-US" sz="2400" baseline="30000" dirty="0">
                <a:solidFill>
                  <a:srgbClr val="FF0000"/>
                </a:solidFill>
              </a:rPr>
              <a:t>-2</a:t>
            </a:r>
            <a:r>
              <a:rPr lang="en-US" altLang="en-US" sz="2400" dirty="0">
                <a:solidFill>
                  <a:srgbClr val="FF0000"/>
                </a:solidFill>
              </a:rPr>
              <a:t> sec</a:t>
            </a:r>
            <a:r>
              <a:rPr lang="en-US" altLang="en-US" sz="2400" baseline="30000" dirty="0">
                <a:solidFill>
                  <a:srgbClr val="FF0000"/>
                </a:solidFill>
              </a:rPr>
              <a:t>-1</a:t>
            </a:r>
            <a:r>
              <a:rPr lang="en-US" altLang="en-US" sz="2400" dirty="0">
                <a:solidFill>
                  <a:srgbClr val="FF0000"/>
                </a:solidFill>
              </a:rPr>
              <a:t> </a:t>
            </a:r>
            <a:r>
              <a:rPr lang="en-US" altLang="en-US" sz="2400" dirty="0"/>
              <a:t>then the production rate of daughter atoms is:</a:t>
            </a:r>
          </a:p>
        </p:txBody>
      </p:sp>
      <p:graphicFrame>
        <p:nvGraphicFramePr>
          <p:cNvPr id="72707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55609235"/>
              </p:ext>
            </p:extLst>
          </p:nvPr>
        </p:nvGraphicFramePr>
        <p:xfrm>
          <a:off x="3276600" y="4285623"/>
          <a:ext cx="2057400" cy="423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2571654" imgH="552501" progId="">
                  <p:embed/>
                </p:oleObj>
              </mc:Choice>
              <mc:Fallback>
                <p:oleObj r:id="rId2" imgW="2571654" imgH="552501" progId="">
                  <p:embed/>
                  <p:pic>
                    <p:nvPicPr>
                      <p:cNvPr id="72707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76600" y="4285623"/>
                        <a:ext cx="2057400" cy="4238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2708" name="Text Box 6"/>
          <p:cNvSpPr txBox="1">
            <a:spLocks noChangeArrowheads="1"/>
          </p:cNvSpPr>
          <p:nvPr/>
        </p:nvSpPr>
        <p:spPr bwMode="auto">
          <a:xfrm>
            <a:off x="2343150" y="457201"/>
            <a:ext cx="4286250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2700" dirty="0">
                <a:solidFill>
                  <a:srgbClr val="FF0000"/>
                </a:solidFill>
                <a:latin typeface="Times New Roman" panose="02020603050405020304" pitchFamily="18" charset="0"/>
              </a:rPr>
              <a:t>Neutron Activation</a:t>
            </a:r>
          </a:p>
        </p:txBody>
      </p:sp>
    </p:spTree>
    <p:extLst>
      <p:ext uri="{BB962C8B-B14F-4D97-AF65-F5344CB8AC3E}">
        <p14:creationId xmlns:p14="http://schemas.microsoft.com/office/powerpoint/2010/main" val="268708359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143000"/>
            <a:ext cx="6972300" cy="2228850"/>
          </a:xfrm>
          <a:noFill/>
        </p:spPr>
        <p:txBody>
          <a:bodyPr>
            <a:noAutofit/>
          </a:bodyPr>
          <a:lstStyle/>
          <a:p>
            <a:pPr algn="just">
              <a:lnSpc>
                <a:spcPct val="90000"/>
              </a:lnSpc>
              <a:buClrTx/>
              <a:buFont typeface="Wingdings" panose="05000000000000000000" pitchFamily="2" charset="2"/>
              <a:buChar char="l"/>
            </a:pPr>
            <a:r>
              <a:rPr lang="en-US" altLang="en-US" sz="2400" dirty="0"/>
              <a:t>The number of daughter atoms is N having a decay constant </a:t>
            </a:r>
            <a:r>
              <a:rPr lang="en-US" altLang="en-US" sz="2400" dirty="0">
                <a:sym typeface="Symbol" panose="05050102010706020507" pitchFamily="18" charset="2"/>
              </a:rPr>
              <a:t></a:t>
            </a:r>
          </a:p>
          <a:p>
            <a:pPr algn="just">
              <a:lnSpc>
                <a:spcPct val="90000"/>
              </a:lnSpc>
              <a:buClrTx/>
              <a:buFont typeface="Wingdings" panose="05000000000000000000" pitchFamily="2" charset="2"/>
              <a:buChar char="l"/>
            </a:pPr>
            <a:endParaRPr lang="en-US" altLang="en-US" sz="2400" dirty="0"/>
          </a:p>
          <a:p>
            <a:pPr algn="just">
              <a:lnSpc>
                <a:spcPct val="90000"/>
              </a:lnSpc>
              <a:buClrTx/>
              <a:buFont typeface="Wingdings" panose="05000000000000000000" pitchFamily="2" charset="2"/>
              <a:buChar char="l"/>
            </a:pPr>
            <a:r>
              <a:rPr lang="en-US" altLang="en-US" sz="2400" dirty="0"/>
              <a:t>The rate of loss of daughter atoms is </a:t>
            </a:r>
            <a:r>
              <a:rPr lang="en-US" altLang="en-US" sz="2400" dirty="0">
                <a:sym typeface="Symbol" panose="05050102010706020507" pitchFamily="18" charset="2"/>
              </a:rPr>
              <a:t></a:t>
            </a:r>
            <a:r>
              <a:rPr lang="en-US" altLang="en-US" sz="2400" dirty="0"/>
              <a:t>N</a:t>
            </a:r>
          </a:p>
          <a:p>
            <a:pPr algn="just">
              <a:lnSpc>
                <a:spcPct val="90000"/>
              </a:lnSpc>
              <a:buClrTx/>
              <a:buFont typeface="Wingdings" panose="05000000000000000000" pitchFamily="2" charset="2"/>
              <a:buChar char="l"/>
            </a:pPr>
            <a:endParaRPr lang="en-US" altLang="en-US" sz="2400" dirty="0"/>
          </a:p>
          <a:p>
            <a:pPr algn="just">
              <a:lnSpc>
                <a:spcPct val="90000"/>
              </a:lnSpc>
              <a:buClrTx/>
              <a:buFont typeface="Wingdings" panose="05000000000000000000" pitchFamily="2" charset="2"/>
              <a:buChar char="l"/>
            </a:pPr>
            <a:r>
              <a:rPr lang="en-US" altLang="en-US" sz="2400" dirty="0"/>
              <a:t>The rate of change is </a:t>
            </a:r>
          </a:p>
        </p:txBody>
      </p:sp>
      <p:graphicFrame>
        <p:nvGraphicFramePr>
          <p:cNvPr id="73732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57535935"/>
              </p:ext>
            </p:extLst>
          </p:nvPr>
        </p:nvGraphicFramePr>
        <p:xfrm>
          <a:off x="3971925" y="4159719"/>
          <a:ext cx="2571750" cy="7155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3286212" imgH="943091" progId="Equation.3">
                  <p:embed/>
                </p:oleObj>
              </mc:Choice>
              <mc:Fallback>
                <p:oleObj name="Equation" r:id="rId2" imgW="3286212" imgH="943091" progId="Equation.3">
                  <p:embed/>
                  <p:pic>
                    <p:nvPicPr>
                      <p:cNvPr id="73732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71925" y="4159719"/>
                        <a:ext cx="2571750" cy="71556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3733" name="Text Box 6"/>
          <p:cNvSpPr txBox="1">
            <a:spLocks noChangeArrowheads="1"/>
          </p:cNvSpPr>
          <p:nvPr/>
        </p:nvSpPr>
        <p:spPr bwMode="auto">
          <a:xfrm>
            <a:off x="228600" y="3640071"/>
            <a:ext cx="8610599" cy="7571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38138" indent="-338138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>
              <a:lnSpc>
                <a:spcPct val="90000"/>
              </a:lnSpc>
              <a:spcBef>
                <a:spcPct val="20000"/>
              </a:spcBef>
              <a:buSzPct val="90000"/>
              <a:buFont typeface="Wingdings" panose="05000000000000000000" pitchFamily="2" charset="2"/>
              <a:buChar char="l"/>
            </a:pPr>
            <a:r>
              <a:rPr lang="en-US" altLang="en-US" dirty="0">
                <a:latin typeface="+mn-lt"/>
              </a:rPr>
              <a:t>In the number of daughter atoms presented at any time while the target is bombarded is:</a:t>
            </a:r>
          </a:p>
        </p:txBody>
      </p:sp>
      <p:sp>
        <p:nvSpPr>
          <p:cNvPr id="73734" name="Rectangle 7"/>
          <p:cNvSpPr>
            <a:spLocks noGrp="1" noChangeArrowheads="1"/>
          </p:cNvSpPr>
          <p:nvPr>
            <p:ph type="title"/>
          </p:nvPr>
        </p:nvSpPr>
        <p:spPr>
          <a:xfrm>
            <a:off x="1657350" y="208360"/>
            <a:ext cx="5829300" cy="857250"/>
          </a:xfrm>
        </p:spPr>
        <p:txBody>
          <a:bodyPr>
            <a:normAutofit/>
          </a:bodyPr>
          <a:lstStyle/>
          <a:p>
            <a:pPr algn="ctr"/>
            <a:r>
              <a:rPr lang="en-US" altLang="en-US" sz="3200" dirty="0">
                <a:solidFill>
                  <a:srgbClr val="FF0000"/>
                </a:solidFill>
              </a:rPr>
              <a:t>Neutron Activation cont’d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 flipH="1">
                <a:off x="4495800" y="2952750"/>
                <a:ext cx="1543052" cy="613566"/>
              </a:xfrm>
              <a:prstGeom prst="rect">
                <a:avLst/>
              </a:prstGeom>
              <a:solidFill>
                <a:schemeClr val="accent6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𝑑𝑁</m:t>
                          </m:r>
                        </m:num>
                        <m:den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𝑑𝑇</m:t>
                          </m:r>
                        </m:den>
                      </m:f>
                      <m:r>
                        <a:rPr lang="en-US" sz="2100" i="1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𝑠𝑒𝑐</m:t>
                          </m:r>
                        </m:e>
                        <m:sup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1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4495800" y="2952750"/>
                <a:ext cx="1543052" cy="61356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920440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557213" indent="-2143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857250" indent="-1714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200150" indent="-1714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543050" indent="-1714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A79E172B-3650-43BC-BBBD-FBDFE475C8E1}" type="slidenum">
              <a:rPr lang="en-US" altLang="en-US">
                <a:latin typeface="Times New Roman" panose="02020603050405020304" pitchFamily="18" charset="0"/>
              </a:rPr>
              <a:pPr eaLnBrk="1" hangingPunct="1"/>
              <a:t>4</a:t>
            </a:fld>
            <a:endParaRPr lang="en-US" altLang="en-US" dirty="0">
              <a:latin typeface="Times New Roman" panose="02020603050405020304" pitchFamily="18" charset="0"/>
            </a:endParaRPr>
          </a:p>
        </p:txBody>
      </p:sp>
      <p:sp>
        <p:nvSpPr>
          <p:cNvPr id="55299" name="Rectangle 6"/>
          <p:cNvSpPr>
            <a:spLocks noGrp="1" noChangeArrowheads="1"/>
          </p:cNvSpPr>
          <p:nvPr>
            <p:ph type="title"/>
          </p:nvPr>
        </p:nvSpPr>
        <p:spPr>
          <a:xfrm>
            <a:off x="1828800" y="285750"/>
            <a:ext cx="5829300" cy="857250"/>
          </a:xfrm>
        </p:spPr>
        <p:txBody>
          <a:bodyPr/>
          <a:lstStyle/>
          <a:p>
            <a:pPr algn="ctr" eaLnBrk="1" hangingPunct="1">
              <a:defRPr/>
            </a:pP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sz="3200" dirty="0">
                <a:solidFill>
                  <a:srgbClr val="FF0000"/>
                </a:solidFill>
              </a:rPr>
              <a:t>Sources of Neutrons cont’d</a:t>
            </a:r>
          </a:p>
        </p:txBody>
      </p:sp>
      <p:pic>
        <p:nvPicPr>
          <p:cNvPr id="37892" name="Picture 5" descr="00110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047750"/>
            <a:ext cx="7336036" cy="40344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2501909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143000"/>
            <a:ext cx="7353300" cy="3086100"/>
          </a:xfrm>
        </p:spPr>
        <p:txBody>
          <a:bodyPr>
            <a:noAutofit/>
          </a:bodyPr>
          <a:lstStyle/>
          <a:p>
            <a:pPr algn="just">
              <a:lnSpc>
                <a:spcPct val="90000"/>
              </a:lnSpc>
              <a:buClrTx/>
              <a:buFont typeface="Wingdings" panose="05000000000000000000" pitchFamily="2" charset="2"/>
              <a:buChar char="l"/>
            </a:pPr>
            <a:r>
              <a:rPr lang="en-US" altLang="en-US" sz="2400" dirty="0"/>
              <a:t>Assume the neutron fluence rate is constant and the original number of atoms is not being excessively depleted, so N</a:t>
            </a:r>
            <a:r>
              <a:rPr lang="en-US" altLang="en-US" sz="2400" baseline="-25000" dirty="0"/>
              <a:t>T</a:t>
            </a:r>
            <a:r>
              <a:rPr lang="en-US" altLang="en-US" sz="2400" dirty="0"/>
              <a:t> is constant:</a:t>
            </a:r>
          </a:p>
          <a:p>
            <a:pPr algn="just">
              <a:lnSpc>
                <a:spcPct val="90000"/>
              </a:lnSpc>
              <a:buClr>
                <a:srgbClr val="0000FF"/>
              </a:buClr>
              <a:buFont typeface="Wingdings" panose="05000000000000000000" pitchFamily="2" charset="2"/>
              <a:buChar char="l"/>
            </a:pPr>
            <a:endParaRPr lang="en-US" altLang="en-US" sz="2400" dirty="0"/>
          </a:p>
          <a:p>
            <a:pPr algn="just">
              <a:lnSpc>
                <a:spcPct val="90000"/>
              </a:lnSpc>
              <a:buClr>
                <a:srgbClr val="0000FF"/>
              </a:buClr>
              <a:buFont typeface="Wingdings" panose="05000000000000000000" pitchFamily="2" charset="2"/>
              <a:buNone/>
            </a:pPr>
            <a:r>
              <a:rPr lang="en-US" altLang="en-US" sz="2400" dirty="0"/>
              <a:t>				let N = a + be</a:t>
            </a:r>
            <a:r>
              <a:rPr lang="en-US" altLang="en-US" sz="2400" baseline="30000" dirty="0"/>
              <a:t>-</a:t>
            </a:r>
            <a:r>
              <a:rPr lang="en-US" altLang="en-US" sz="2400" baseline="30000" dirty="0" err="1"/>
              <a:t>λt</a:t>
            </a:r>
            <a:r>
              <a:rPr lang="en-US" altLang="en-US" sz="2400" dirty="0"/>
              <a:t>   </a:t>
            </a:r>
            <a:r>
              <a:rPr lang="en-US" altLang="en-US" sz="2400" dirty="0">
                <a:sym typeface="Wingdings 3" panose="05040102010807070707" pitchFamily="18" charset="2"/>
              </a:rPr>
              <a:t></a:t>
            </a:r>
            <a:endParaRPr lang="en-US" altLang="en-US" sz="2400" dirty="0"/>
          </a:p>
          <a:p>
            <a:pPr algn="just">
              <a:lnSpc>
                <a:spcPct val="90000"/>
              </a:lnSpc>
              <a:buClr>
                <a:srgbClr val="0000FF"/>
              </a:buClr>
              <a:buFont typeface="Wingdings" panose="05000000000000000000" pitchFamily="2" charset="2"/>
              <a:buNone/>
            </a:pPr>
            <a:r>
              <a:rPr lang="en-US" altLang="en-US" sz="2400" dirty="0"/>
              <a:t>				</a:t>
            </a:r>
            <a:r>
              <a:rPr lang="en-US" altLang="en-US" sz="2400" dirty="0" err="1"/>
              <a:t>b</a:t>
            </a:r>
            <a:r>
              <a:rPr lang="en-US" altLang="en-US" sz="2400" dirty="0" err="1">
                <a:sym typeface="Symbol" panose="05050102010706020507" pitchFamily="18" charset="2"/>
              </a:rPr>
              <a:t></a:t>
            </a:r>
            <a:r>
              <a:rPr lang="en-US" altLang="en-US" sz="2400" dirty="0" err="1"/>
              <a:t>e</a:t>
            </a:r>
            <a:r>
              <a:rPr lang="en-US" altLang="en-US" sz="2400" baseline="30000" dirty="0" err="1"/>
              <a:t>-λt</a:t>
            </a:r>
            <a:r>
              <a:rPr lang="en-US" altLang="en-US" sz="2400" dirty="0"/>
              <a:t> = </a:t>
            </a:r>
            <a:r>
              <a:rPr lang="en-US" altLang="en-US" sz="2400" dirty="0">
                <a:sym typeface="Symbol" panose="05050102010706020507" pitchFamily="18" charset="2"/>
              </a:rPr>
              <a:t></a:t>
            </a:r>
            <a:r>
              <a:rPr lang="en-US" altLang="en-US" sz="2400" dirty="0"/>
              <a:t>N</a:t>
            </a:r>
            <a:r>
              <a:rPr lang="en-US" altLang="en-US" sz="2400" baseline="-25000" dirty="0"/>
              <a:t>T</a:t>
            </a:r>
            <a:r>
              <a:rPr lang="en-US" altLang="en-US" sz="2400" dirty="0"/>
              <a:t> -a</a:t>
            </a:r>
            <a:r>
              <a:rPr lang="en-US" altLang="en-US" sz="2400" dirty="0">
                <a:sym typeface="Symbol" panose="05050102010706020507" pitchFamily="18" charset="2"/>
              </a:rPr>
              <a:t></a:t>
            </a:r>
            <a:r>
              <a:rPr lang="en-US" altLang="en-US" sz="2400" dirty="0"/>
              <a:t> -</a:t>
            </a:r>
            <a:r>
              <a:rPr lang="en-US" altLang="en-US" sz="2400" dirty="0" err="1"/>
              <a:t>b</a:t>
            </a:r>
            <a:r>
              <a:rPr lang="en-US" altLang="en-US" sz="2400" dirty="0" err="1">
                <a:sym typeface="Symbol" panose="05050102010706020507" pitchFamily="18" charset="2"/>
              </a:rPr>
              <a:t></a:t>
            </a:r>
            <a:r>
              <a:rPr lang="en-US" altLang="en-US" sz="2400" dirty="0" err="1"/>
              <a:t>e</a:t>
            </a:r>
            <a:r>
              <a:rPr lang="en-US" altLang="en-US" sz="2400" baseline="30000" dirty="0" err="1"/>
              <a:t>-λt</a:t>
            </a:r>
            <a:endParaRPr lang="en-US" altLang="en-US" sz="2400" baseline="30000" dirty="0"/>
          </a:p>
          <a:p>
            <a:pPr marL="0" indent="0" algn="just">
              <a:lnSpc>
                <a:spcPct val="90000"/>
              </a:lnSpc>
              <a:buClr>
                <a:srgbClr val="0000FF"/>
              </a:buClr>
              <a:buNone/>
            </a:pPr>
            <a:endParaRPr lang="en-US" altLang="en-US" sz="2400" baseline="30000" dirty="0"/>
          </a:p>
          <a:p>
            <a:pPr algn="just">
              <a:lnSpc>
                <a:spcPct val="90000"/>
              </a:lnSpc>
              <a:buClrTx/>
              <a:buFont typeface="Wingdings" panose="05000000000000000000" pitchFamily="2" charset="2"/>
              <a:buChar char="l"/>
            </a:pPr>
            <a:r>
              <a:rPr lang="en-US" altLang="en-US" sz="2400" dirty="0"/>
              <a:t>Both exponential terms cancel out   </a:t>
            </a:r>
            <a:r>
              <a:rPr lang="en-US" altLang="en-US" sz="2400" b="1" dirty="0">
                <a:sym typeface="Wingdings 3" panose="05040102010807070707" pitchFamily="18" charset="2"/>
              </a:rPr>
              <a:t></a:t>
            </a:r>
            <a:endParaRPr lang="en-US" altLang="en-US" sz="2400" dirty="0"/>
          </a:p>
        </p:txBody>
      </p:sp>
      <p:graphicFrame>
        <p:nvGraphicFramePr>
          <p:cNvPr id="74755" name="Object 2"/>
          <p:cNvGraphicFramePr>
            <a:graphicFrameLocks noChangeAspect="1"/>
          </p:cNvGraphicFramePr>
          <p:nvPr/>
        </p:nvGraphicFramePr>
        <p:xfrm>
          <a:off x="3143250" y="4286250"/>
          <a:ext cx="2114550" cy="742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2162294" imgH="943091" progId="">
                  <p:embed/>
                </p:oleObj>
              </mc:Choice>
              <mc:Fallback>
                <p:oleObj r:id="rId2" imgW="2162294" imgH="943091" progId="">
                  <p:embed/>
                  <p:pic>
                    <p:nvPicPr>
                      <p:cNvPr id="74755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43250" y="4286250"/>
                        <a:ext cx="2114550" cy="742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4756" name="Rectangle 6"/>
          <p:cNvSpPr>
            <a:spLocks noGrp="1" noChangeArrowheads="1"/>
          </p:cNvSpPr>
          <p:nvPr>
            <p:ph type="title"/>
          </p:nvPr>
        </p:nvSpPr>
        <p:spPr>
          <a:xfrm>
            <a:off x="1657350" y="208360"/>
            <a:ext cx="5829300" cy="857250"/>
          </a:xfrm>
        </p:spPr>
        <p:txBody>
          <a:bodyPr>
            <a:normAutofit/>
          </a:bodyPr>
          <a:lstStyle/>
          <a:p>
            <a:pPr algn="ctr"/>
            <a:r>
              <a:rPr lang="en-US" altLang="en-US" sz="3200" dirty="0">
                <a:solidFill>
                  <a:srgbClr val="FF0000"/>
                </a:solidFill>
              </a:rPr>
              <a:t>Neutron Activation cont’d</a:t>
            </a:r>
          </a:p>
        </p:txBody>
      </p:sp>
    </p:spTree>
    <p:extLst>
      <p:ext uri="{BB962C8B-B14F-4D97-AF65-F5344CB8AC3E}">
        <p14:creationId xmlns:p14="http://schemas.microsoft.com/office/powerpoint/2010/main" val="312134326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600200" y="1143000"/>
            <a:ext cx="6172200" cy="457200"/>
          </a:xfrm>
        </p:spPr>
        <p:txBody>
          <a:bodyPr>
            <a:normAutofit/>
          </a:bodyPr>
          <a:lstStyle/>
          <a:p>
            <a:pPr algn="just">
              <a:buClrTx/>
              <a:buFont typeface="Wingdings" panose="05000000000000000000" pitchFamily="2" charset="2"/>
              <a:buChar char="l"/>
            </a:pPr>
            <a:r>
              <a:rPr lang="en-US" altLang="en-US" sz="2400" dirty="0"/>
              <a:t>Therefore, the original solution is:</a:t>
            </a:r>
          </a:p>
        </p:txBody>
      </p:sp>
      <p:graphicFrame>
        <p:nvGraphicFramePr>
          <p:cNvPr id="75779" name="Object 2"/>
          <p:cNvGraphicFramePr>
            <a:graphicFrameLocks noChangeAspect="1"/>
          </p:cNvGraphicFramePr>
          <p:nvPr/>
        </p:nvGraphicFramePr>
        <p:xfrm>
          <a:off x="3543300" y="3588544"/>
          <a:ext cx="1657350" cy="7548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2095372" imgH="943091" progId="">
                  <p:embed/>
                </p:oleObj>
              </mc:Choice>
              <mc:Fallback>
                <p:oleObj r:id="rId2" imgW="2095372" imgH="943091" progId="">
                  <p:embed/>
                  <p:pic>
                    <p:nvPicPr>
                      <p:cNvPr id="75779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43300" y="3588544"/>
                        <a:ext cx="1657350" cy="75485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5780" name="Object 3"/>
          <p:cNvGraphicFramePr>
            <a:graphicFrameLocks noChangeAspect="1"/>
          </p:cNvGraphicFramePr>
          <p:nvPr/>
        </p:nvGraphicFramePr>
        <p:xfrm>
          <a:off x="2800350" y="1716882"/>
          <a:ext cx="3143250" cy="6262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4" imgW="3495614" imgH="943091" progId="">
                  <p:embed/>
                </p:oleObj>
              </mc:Choice>
              <mc:Fallback>
                <p:oleObj r:id="rId4" imgW="3495614" imgH="943091" progId="">
                  <p:embed/>
                  <p:pic>
                    <p:nvPicPr>
                      <p:cNvPr id="7578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00350" y="1716882"/>
                        <a:ext cx="3143250" cy="62626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5781" name="Text Box 8"/>
          <p:cNvSpPr txBox="1">
            <a:spLocks noChangeArrowheads="1"/>
          </p:cNvSpPr>
          <p:nvPr/>
        </p:nvSpPr>
        <p:spPr bwMode="auto">
          <a:xfrm>
            <a:off x="1485900" y="3829050"/>
            <a:ext cx="6229350" cy="341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>
              <a:lnSpc>
                <a:spcPct val="90000"/>
              </a:lnSpc>
              <a:spcBef>
                <a:spcPct val="20000"/>
              </a:spcBef>
              <a:buFont typeface="Symbol" panose="05050102010706020507" pitchFamily="18" charset="2"/>
              <a:buChar char="·"/>
            </a:pPr>
            <a:endParaRPr lang="en-US" altLang="en-US" sz="1800">
              <a:latin typeface="Times New Roman" panose="02020603050405020304" pitchFamily="18" charset="0"/>
            </a:endParaRPr>
          </a:p>
        </p:txBody>
      </p:sp>
      <p:sp>
        <p:nvSpPr>
          <p:cNvPr id="75782" name="Text Box 9"/>
          <p:cNvSpPr txBox="1">
            <a:spLocks noChangeArrowheads="1"/>
          </p:cNvSpPr>
          <p:nvPr/>
        </p:nvSpPr>
        <p:spPr bwMode="auto">
          <a:xfrm>
            <a:off x="685800" y="2431257"/>
            <a:ext cx="70866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36550" indent="-3365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>
              <a:lnSpc>
                <a:spcPct val="90000"/>
              </a:lnSpc>
              <a:spcBef>
                <a:spcPct val="20000"/>
              </a:spcBef>
              <a:buSzPct val="90000"/>
              <a:buFont typeface="Wingdings" panose="05000000000000000000" pitchFamily="2" charset="2"/>
              <a:buChar char="l"/>
            </a:pPr>
            <a:r>
              <a:rPr lang="en-US" altLang="en-US" dirty="0">
                <a:latin typeface="+mn-lt"/>
              </a:rPr>
              <a:t>The constant b depends on the initial conditions</a:t>
            </a:r>
          </a:p>
          <a:p>
            <a:pPr algn="just">
              <a:lnSpc>
                <a:spcPct val="90000"/>
              </a:lnSpc>
              <a:spcBef>
                <a:spcPct val="20000"/>
              </a:spcBef>
              <a:buSzPct val="90000"/>
              <a:buFont typeface="Wingdings" panose="05000000000000000000" pitchFamily="2" charset="2"/>
              <a:buChar char="l"/>
            </a:pPr>
            <a:r>
              <a:rPr lang="en-US" altLang="en-US" dirty="0">
                <a:latin typeface="+mn-lt"/>
              </a:rPr>
              <a:t>at N = 0, t = 0 we get</a:t>
            </a:r>
          </a:p>
        </p:txBody>
      </p:sp>
      <p:sp>
        <p:nvSpPr>
          <p:cNvPr id="37898" name="Text Box 10"/>
          <p:cNvSpPr txBox="1">
            <a:spLocks noChangeArrowheads="1"/>
          </p:cNvSpPr>
          <p:nvPr/>
        </p:nvSpPr>
        <p:spPr bwMode="auto">
          <a:xfrm>
            <a:off x="1657350" y="4457700"/>
            <a:ext cx="6115050" cy="4247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252413" indent="-252413" algn="just" eaLnBrk="0" hangingPunct="0">
              <a:lnSpc>
                <a:spcPct val="90000"/>
              </a:lnSpc>
              <a:spcBef>
                <a:spcPct val="20000"/>
              </a:spcBef>
              <a:buSzPct val="90000"/>
              <a:buFont typeface="Wingdings" pitchFamily="2" charset="2"/>
              <a:buChar char="l"/>
              <a:defRPr/>
            </a:pPr>
            <a:r>
              <a:rPr lang="en-US" dirty="0">
                <a:latin typeface="+mn-lt"/>
              </a:rPr>
              <a:t>The  final expression is:</a:t>
            </a:r>
          </a:p>
        </p:txBody>
      </p:sp>
      <p:sp>
        <p:nvSpPr>
          <p:cNvPr id="75784" name="Rectangle 11"/>
          <p:cNvSpPr>
            <a:spLocks noGrp="1" noChangeArrowheads="1"/>
          </p:cNvSpPr>
          <p:nvPr>
            <p:ph type="title"/>
          </p:nvPr>
        </p:nvSpPr>
        <p:spPr>
          <a:xfrm>
            <a:off x="1600200" y="171450"/>
            <a:ext cx="5829300" cy="857250"/>
          </a:xfrm>
        </p:spPr>
        <p:txBody>
          <a:bodyPr>
            <a:normAutofit/>
          </a:bodyPr>
          <a:lstStyle/>
          <a:p>
            <a:pPr algn="ctr"/>
            <a:r>
              <a:rPr lang="en-US" altLang="en-US" sz="3200" dirty="0">
                <a:solidFill>
                  <a:srgbClr val="FF0000"/>
                </a:solidFill>
              </a:rPr>
              <a:t>Neutron Activation cont’d</a:t>
            </a:r>
          </a:p>
        </p:txBody>
      </p:sp>
    </p:spTree>
    <p:extLst>
      <p:ext uri="{BB962C8B-B14F-4D97-AF65-F5344CB8AC3E}">
        <p14:creationId xmlns:p14="http://schemas.microsoft.com/office/powerpoint/2010/main" val="361722637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792963"/>
            <a:ext cx="7559882" cy="3371850"/>
          </a:xfrm>
        </p:spPr>
        <p:txBody>
          <a:bodyPr>
            <a:noAutofit/>
          </a:bodyPr>
          <a:lstStyle/>
          <a:p>
            <a:pPr algn="just">
              <a:lnSpc>
                <a:spcPct val="90000"/>
              </a:lnSpc>
              <a:buClrTx/>
              <a:buFont typeface="Wingdings" panose="05000000000000000000" pitchFamily="2" charset="2"/>
              <a:buChar char="l"/>
            </a:pPr>
            <a:r>
              <a:rPr lang="en-US" altLang="en-US" sz="2400" dirty="0"/>
              <a:t>where:</a:t>
            </a:r>
          </a:p>
          <a:p>
            <a:pPr algn="just">
              <a:lnSpc>
                <a:spcPct val="90000"/>
              </a:lnSpc>
              <a:buClrTx/>
              <a:buFont typeface="Wingdings" panose="05000000000000000000" pitchFamily="2" charset="2"/>
              <a:buNone/>
            </a:pPr>
            <a:r>
              <a:rPr lang="en-US" altLang="en-US" sz="2400" dirty="0">
                <a:sym typeface="Symbol" panose="05050102010706020507" pitchFamily="18" charset="2"/>
              </a:rPr>
              <a:t>	</a:t>
            </a:r>
            <a:r>
              <a:rPr lang="en-US" altLang="en-US" sz="2400" dirty="0"/>
              <a:t>N - represents activity of daughter as a function of t</a:t>
            </a:r>
          </a:p>
          <a:p>
            <a:pPr>
              <a:lnSpc>
                <a:spcPct val="90000"/>
              </a:lnSpc>
              <a:buClrTx/>
              <a:buFont typeface="Wingdings" panose="05000000000000000000" pitchFamily="2" charset="2"/>
              <a:buNone/>
            </a:pPr>
            <a:r>
              <a:rPr lang="en-US" altLang="en-US" sz="2400" dirty="0">
                <a:sym typeface="Symbol" panose="05050102010706020507" pitchFamily="18" charset="2"/>
              </a:rPr>
              <a:t>    </a:t>
            </a:r>
            <a:r>
              <a:rPr lang="en-US" altLang="en-US" sz="2400" dirty="0" err="1"/>
              <a:t>σN</a:t>
            </a:r>
            <a:r>
              <a:rPr lang="en-US" altLang="en-US" sz="2400" baseline="-25000" dirty="0" err="1"/>
              <a:t>t</a:t>
            </a:r>
            <a:r>
              <a:rPr lang="en-US" altLang="en-US" sz="2400" dirty="0"/>
              <a:t> - is called saturation activity </a:t>
            </a:r>
          </a:p>
          <a:p>
            <a:pPr>
              <a:lnSpc>
                <a:spcPct val="90000"/>
              </a:lnSpc>
              <a:buClrTx/>
              <a:buFont typeface="Wingdings" panose="05000000000000000000" pitchFamily="2" charset="2"/>
              <a:buNone/>
            </a:pPr>
            <a:r>
              <a:rPr lang="en-US" altLang="en-US" sz="2400" dirty="0"/>
              <a:t>           representing maximum activity at</a:t>
            </a:r>
          </a:p>
          <a:p>
            <a:pPr>
              <a:lnSpc>
                <a:spcPct val="90000"/>
              </a:lnSpc>
              <a:buClrTx/>
              <a:buFont typeface="Wingdings" panose="05000000000000000000" pitchFamily="2" charset="2"/>
              <a:buNone/>
            </a:pPr>
            <a:r>
              <a:rPr lang="en-US" altLang="en-US" sz="2400" dirty="0"/>
              <a:t>           time t   </a:t>
            </a:r>
            <a:r>
              <a:rPr lang="en-US" altLang="en-US" sz="2400" dirty="0">
                <a:sym typeface="Wingdings 3" panose="05040102010807070707" pitchFamily="18" charset="2"/>
              </a:rPr>
              <a:t></a:t>
            </a:r>
            <a:r>
              <a:rPr lang="en-US" altLang="en-US" sz="2400" dirty="0"/>
              <a:t> ∞</a:t>
            </a:r>
          </a:p>
          <a:p>
            <a:pPr>
              <a:lnSpc>
                <a:spcPct val="90000"/>
              </a:lnSpc>
              <a:buClrTx/>
              <a:buFont typeface="Wingdings" panose="05000000000000000000" pitchFamily="2" charset="2"/>
              <a:buChar char="l"/>
            </a:pPr>
            <a:endParaRPr lang="en-US" altLang="en-US" sz="2400" dirty="0"/>
          </a:p>
          <a:p>
            <a:pPr algn="just">
              <a:lnSpc>
                <a:spcPct val="90000"/>
              </a:lnSpc>
              <a:buClrTx/>
              <a:buFont typeface="Wingdings" panose="05000000000000000000" pitchFamily="2" charset="2"/>
              <a:buChar char="l"/>
            </a:pPr>
            <a:r>
              <a:rPr lang="en-US" altLang="en-US" sz="2400" dirty="0"/>
              <a:t>When neutrons are not </a:t>
            </a:r>
            <a:r>
              <a:rPr lang="en-US" altLang="en-US" sz="2400" dirty="0" err="1"/>
              <a:t>monoenergetic</a:t>
            </a:r>
            <a:r>
              <a:rPr lang="en-US" altLang="en-US" sz="2400" dirty="0"/>
              <a:t> as in a reactor, an average cross-section is used for σ</a:t>
            </a:r>
          </a:p>
        </p:txBody>
      </p:sp>
      <p:grpSp>
        <p:nvGrpSpPr>
          <p:cNvPr id="76803" name="Group 28"/>
          <p:cNvGrpSpPr>
            <a:grpSpLocks/>
          </p:cNvGrpSpPr>
          <p:nvPr/>
        </p:nvGrpSpPr>
        <p:grpSpPr bwMode="auto">
          <a:xfrm>
            <a:off x="2571750" y="971146"/>
            <a:ext cx="3644806" cy="646829"/>
            <a:chOff x="1200" y="1089"/>
            <a:chExt cx="2849" cy="460"/>
          </a:xfrm>
        </p:grpSpPr>
        <p:sp>
          <p:nvSpPr>
            <p:cNvPr id="76805" name="AutoShape 5"/>
            <p:cNvSpPr>
              <a:spLocks noChangeAspect="1" noChangeArrowheads="1" noTextEdit="1"/>
            </p:cNvSpPr>
            <p:nvPr/>
          </p:nvSpPr>
          <p:spPr bwMode="auto">
            <a:xfrm>
              <a:off x="1200" y="1171"/>
              <a:ext cx="2795" cy="3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800" dirty="0">
                <a:latin typeface="Times New Roman" panose="02020603050405020304" pitchFamily="18" charset="0"/>
              </a:endParaRPr>
            </a:p>
          </p:txBody>
        </p:sp>
        <p:sp>
          <p:nvSpPr>
            <p:cNvPr id="76806" name="Rectangle 7"/>
            <p:cNvSpPr>
              <a:spLocks noChangeArrowheads="1"/>
            </p:cNvSpPr>
            <p:nvPr/>
          </p:nvSpPr>
          <p:spPr bwMode="auto">
            <a:xfrm>
              <a:off x="3002" y="1089"/>
              <a:ext cx="164" cy="4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4200" b="1" dirty="0">
                  <a:solidFill>
                    <a:srgbClr val="000000"/>
                  </a:solidFill>
                  <a:latin typeface="Symbol" panose="05050102010706020507" pitchFamily="18" charset="2"/>
                </a:rPr>
                <a:t>(</a:t>
              </a:r>
              <a:endParaRPr lang="en-US" altLang="en-US" sz="1800" dirty="0">
                <a:latin typeface="Times New Roman" panose="02020603050405020304" pitchFamily="18" charset="0"/>
              </a:endParaRPr>
            </a:p>
          </p:txBody>
        </p:sp>
        <p:sp>
          <p:nvSpPr>
            <p:cNvPr id="76807" name="Rectangle 8"/>
            <p:cNvSpPr>
              <a:spLocks noChangeArrowheads="1"/>
            </p:cNvSpPr>
            <p:nvPr/>
          </p:nvSpPr>
          <p:spPr bwMode="auto">
            <a:xfrm>
              <a:off x="3895" y="1089"/>
              <a:ext cx="154" cy="4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4200" b="1" dirty="0">
                  <a:solidFill>
                    <a:srgbClr val="000000"/>
                  </a:solidFill>
                  <a:latin typeface="Symbol" panose="05050102010706020507" pitchFamily="18" charset="2"/>
                </a:rPr>
                <a:t>)</a:t>
              </a:r>
              <a:endParaRPr lang="en-US" altLang="en-US" sz="1800" dirty="0">
                <a:latin typeface="Times New Roman" panose="02020603050405020304" pitchFamily="18" charset="0"/>
              </a:endParaRPr>
            </a:p>
          </p:txBody>
        </p:sp>
        <p:sp>
          <p:nvSpPr>
            <p:cNvPr id="76808" name="Rectangle 9"/>
            <p:cNvSpPr>
              <a:spLocks noChangeArrowheads="1"/>
            </p:cNvSpPr>
            <p:nvPr/>
          </p:nvSpPr>
          <p:spPr bwMode="auto">
            <a:xfrm>
              <a:off x="3791" y="1181"/>
              <a:ext cx="55" cy="1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1650" b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t</a:t>
              </a:r>
              <a:endParaRPr lang="en-US" altLang="en-US" sz="1800" dirty="0">
                <a:latin typeface="Times New Roman" panose="02020603050405020304" pitchFamily="18" charset="0"/>
              </a:endParaRPr>
            </a:p>
          </p:txBody>
        </p:sp>
        <p:sp>
          <p:nvSpPr>
            <p:cNvPr id="76809" name="Rectangle 10"/>
            <p:cNvSpPr>
              <a:spLocks noChangeArrowheads="1"/>
            </p:cNvSpPr>
            <p:nvPr/>
          </p:nvSpPr>
          <p:spPr bwMode="auto">
            <a:xfrm>
              <a:off x="2808" y="1366"/>
              <a:ext cx="110" cy="1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1650" b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T</a:t>
              </a:r>
              <a:endParaRPr lang="en-US" altLang="en-US" sz="1800" dirty="0">
                <a:latin typeface="Times New Roman" panose="02020603050405020304" pitchFamily="18" charset="0"/>
              </a:endParaRPr>
            </a:p>
          </p:txBody>
        </p:sp>
        <p:sp>
          <p:nvSpPr>
            <p:cNvPr id="76810" name="Rectangle 11"/>
            <p:cNvSpPr>
              <a:spLocks noChangeArrowheads="1"/>
            </p:cNvSpPr>
            <p:nvPr/>
          </p:nvSpPr>
          <p:spPr bwMode="auto">
            <a:xfrm>
              <a:off x="3420" y="1222"/>
              <a:ext cx="110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2475" b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e</a:t>
              </a:r>
              <a:endParaRPr lang="en-US" altLang="en-US" sz="1800" dirty="0">
                <a:latin typeface="Times New Roman" panose="02020603050405020304" pitchFamily="18" charset="0"/>
              </a:endParaRPr>
            </a:p>
          </p:txBody>
        </p:sp>
        <p:sp>
          <p:nvSpPr>
            <p:cNvPr id="76811" name="Rectangle 12"/>
            <p:cNvSpPr>
              <a:spLocks noChangeArrowheads="1"/>
            </p:cNvSpPr>
            <p:nvPr/>
          </p:nvSpPr>
          <p:spPr bwMode="auto">
            <a:xfrm>
              <a:off x="3360" y="1222"/>
              <a:ext cx="63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2475" b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 </a:t>
              </a:r>
              <a:endParaRPr lang="en-US" altLang="en-US" sz="1800" dirty="0">
                <a:latin typeface="Times New Roman" panose="02020603050405020304" pitchFamily="18" charset="0"/>
              </a:endParaRPr>
            </a:p>
          </p:txBody>
        </p:sp>
        <p:sp>
          <p:nvSpPr>
            <p:cNvPr id="76812" name="Rectangle 13"/>
            <p:cNvSpPr>
              <a:spLocks noChangeArrowheads="1"/>
            </p:cNvSpPr>
            <p:nvPr/>
          </p:nvSpPr>
          <p:spPr bwMode="auto">
            <a:xfrm>
              <a:off x="3273" y="1222"/>
              <a:ext cx="83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2475" b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-</a:t>
              </a:r>
              <a:endParaRPr lang="en-US" altLang="en-US" sz="1800" dirty="0">
                <a:latin typeface="Times New Roman" panose="02020603050405020304" pitchFamily="18" charset="0"/>
              </a:endParaRPr>
            </a:p>
          </p:txBody>
        </p:sp>
        <p:sp>
          <p:nvSpPr>
            <p:cNvPr id="76813" name="Rectangle 14"/>
            <p:cNvSpPr>
              <a:spLocks noChangeArrowheads="1"/>
            </p:cNvSpPr>
            <p:nvPr/>
          </p:nvSpPr>
          <p:spPr bwMode="auto">
            <a:xfrm>
              <a:off x="3210" y="1222"/>
              <a:ext cx="63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2475" b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 </a:t>
              </a:r>
              <a:endParaRPr lang="en-US" altLang="en-US" sz="1800" dirty="0">
                <a:latin typeface="Times New Roman" panose="02020603050405020304" pitchFamily="18" charset="0"/>
              </a:endParaRPr>
            </a:p>
          </p:txBody>
        </p:sp>
        <p:sp>
          <p:nvSpPr>
            <p:cNvPr id="76814" name="Rectangle 15"/>
            <p:cNvSpPr>
              <a:spLocks noChangeArrowheads="1"/>
            </p:cNvSpPr>
            <p:nvPr/>
          </p:nvSpPr>
          <p:spPr bwMode="auto">
            <a:xfrm>
              <a:off x="3086" y="1222"/>
              <a:ext cx="187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2475" b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 1</a:t>
              </a:r>
              <a:endParaRPr lang="en-US" altLang="en-US" sz="1800" dirty="0">
                <a:latin typeface="Times New Roman" panose="02020603050405020304" pitchFamily="18" charset="0"/>
              </a:endParaRPr>
            </a:p>
          </p:txBody>
        </p:sp>
        <p:sp>
          <p:nvSpPr>
            <p:cNvPr id="76815" name="Rectangle 16"/>
            <p:cNvSpPr>
              <a:spLocks noChangeArrowheads="1"/>
            </p:cNvSpPr>
            <p:nvPr/>
          </p:nvSpPr>
          <p:spPr bwMode="auto">
            <a:xfrm>
              <a:off x="2961" y="1222"/>
              <a:ext cx="63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2475" b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 </a:t>
              </a:r>
              <a:endParaRPr lang="en-US" altLang="en-US" sz="1800" dirty="0">
                <a:latin typeface="Times New Roman" panose="02020603050405020304" pitchFamily="18" charset="0"/>
              </a:endParaRPr>
            </a:p>
          </p:txBody>
        </p:sp>
        <p:sp>
          <p:nvSpPr>
            <p:cNvPr id="76816" name="Rectangle 17"/>
            <p:cNvSpPr>
              <a:spLocks noChangeArrowheads="1"/>
            </p:cNvSpPr>
            <p:nvPr/>
          </p:nvSpPr>
          <p:spPr bwMode="auto">
            <a:xfrm>
              <a:off x="2578" y="1222"/>
              <a:ext cx="179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2475" b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N</a:t>
              </a:r>
              <a:endParaRPr lang="en-US" altLang="en-US" sz="1800" dirty="0">
                <a:latin typeface="Times New Roman" panose="02020603050405020304" pitchFamily="18" charset="0"/>
              </a:endParaRPr>
            </a:p>
          </p:txBody>
        </p:sp>
        <p:sp>
          <p:nvSpPr>
            <p:cNvPr id="76817" name="Rectangle 18"/>
            <p:cNvSpPr>
              <a:spLocks noChangeArrowheads="1"/>
            </p:cNvSpPr>
            <p:nvPr/>
          </p:nvSpPr>
          <p:spPr bwMode="auto">
            <a:xfrm>
              <a:off x="2185" y="1222"/>
              <a:ext cx="63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2475" b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 </a:t>
              </a:r>
              <a:endParaRPr lang="en-US" altLang="en-US" sz="1800" dirty="0">
                <a:latin typeface="Times New Roman" panose="02020603050405020304" pitchFamily="18" charset="0"/>
              </a:endParaRPr>
            </a:p>
          </p:txBody>
        </p:sp>
        <p:sp>
          <p:nvSpPr>
            <p:cNvPr id="76818" name="Rectangle 19"/>
            <p:cNvSpPr>
              <a:spLocks noChangeArrowheads="1"/>
            </p:cNvSpPr>
            <p:nvPr/>
          </p:nvSpPr>
          <p:spPr bwMode="auto">
            <a:xfrm>
              <a:off x="2024" y="1222"/>
              <a:ext cx="142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2475" b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=</a:t>
              </a:r>
              <a:endParaRPr lang="en-US" altLang="en-US" sz="1800" dirty="0">
                <a:latin typeface="Times New Roman" panose="02020603050405020304" pitchFamily="18" charset="0"/>
              </a:endParaRPr>
            </a:p>
          </p:txBody>
        </p:sp>
        <p:sp>
          <p:nvSpPr>
            <p:cNvPr id="76819" name="Rectangle 20"/>
            <p:cNvSpPr>
              <a:spLocks noChangeArrowheads="1"/>
            </p:cNvSpPr>
            <p:nvPr/>
          </p:nvSpPr>
          <p:spPr bwMode="auto">
            <a:xfrm>
              <a:off x="1956" y="1222"/>
              <a:ext cx="63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2475" b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 </a:t>
              </a:r>
              <a:endParaRPr lang="en-US" altLang="en-US" sz="1800" dirty="0">
                <a:latin typeface="Times New Roman" panose="02020603050405020304" pitchFamily="18" charset="0"/>
              </a:endParaRPr>
            </a:p>
          </p:txBody>
        </p:sp>
        <p:sp>
          <p:nvSpPr>
            <p:cNvPr id="76820" name="Rectangle 21"/>
            <p:cNvSpPr>
              <a:spLocks noChangeArrowheads="1"/>
            </p:cNvSpPr>
            <p:nvPr/>
          </p:nvSpPr>
          <p:spPr bwMode="auto">
            <a:xfrm>
              <a:off x="1750" y="1222"/>
              <a:ext cx="179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2475" b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N</a:t>
              </a:r>
              <a:endParaRPr lang="en-US" altLang="en-US" sz="1800" dirty="0">
                <a:latin typeface="Times New Roman" panose="02020603050405020304" pitchFamily="18" charset="0"/>
              </a:endParaRPr>
            </a:p>
          </p:txBody>
        </p:sp>
        <p:sp>
          <p:nvSpPr>
            <p:cNvPr id="76821" name="Rectangle 22"/>
            <p:cNvSpPr>
              <a:spLocks noChangeArrowheads="1"/>
            </p:cNvSpPr>
            <p:nvPr/>
          </p:nvSpPr>
          <p:spPr bwMode="auto">
            <a:xfrm>
              <a:off x="1224" y="1222"/>
              <a:ext cx="313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2475" b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     </a:t>
              </a:r>
              <a:endParaRPr lang="en-US" altLang="en-US" sz="1800" dirty="0">
                <a:latin typeface="Times New Roman" panose="02020603050405020304" pitchFamily="18" charset="0"/>
              </a:endParaRPr>
            </a:p>
          </p:txBody>
        </p:sp>
        <p:sp>
          <p:nvSpPr>
            <p:cNvPr id="76822" name="Rectangle 23"/>
            <p:cNvSpPr>
              <a:spLocks noChangeArrowheads="1"/>
            </p:cNvSpPr>
            <p:nvPr/>
          </p:nvSpPr>
          <p:spPr bwMode="auto">
            <a:xfrm>
              <a:off x="3679" y="1161"/>
              <a:ext cx="91" cy="1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1650" b="1" dirty="0">
                  <a:solidFill>
                    <a:srgbClr val="000000"/>
                  </a:solidFill>
                  <a:latin typeface="Symbol" panose="05050102010706020507" pitchFamily="18" charset="2"/>
                </a:rPr>
                <a:t>l</a:t>
              </a:r>
              <a:endParaRPr lang="en-US" altLang="en-US" sz="1800" dirty="0">
                <a:latin typeface="Times New Roman" panose="02020603050405020304" pitchFamily="18" charset="0"/>
              </a:endParaRPr>
            </a:p>
          </p:txBody>
        </p:sp>
        <p:sp>
          <p:nvSpPr>
            <p:cNvPr id="76823" name="Rectangle 24"/>
            <p:cNvSpPr>
              <a:spLocks noChangeArrowheads="1"/>
            </p:cNvSpPr>
            <p:nvPr/>
          </p:nvSpPr>
          <p:spPr bwMode="auto">
            <a:xfrm>
              <a:off x="3566" y="1161"/>
              <a:ext cx="91" cy="1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1650" b="1" dirty="0">
                  <a:solidFill>
                    <a:srgbClr val="000000"/>
                  </a:solidFill>
                  <a:latin typeface="Symbol" panose="05050102010706020507" pitchFamily="18" charset="2"/>
                </a:rPr>
                <a:t>-</a:t>
              </a:r>
              <a:endParaRPr lang="en-US" altLang="en-US" sz="1800" dirty="0">
                <a:latin typeface="Times New Roman" panose="02020603050405020304" pitchFamily="18" charset="0"/>
              </a:endParaRPr>
            </a:p>
          </p:txBody>
        </p:sp>
        <p:sp>
          <p:nvSpPr>
            <p:cNvPr id="76824" name="Rectangle 25"/>
            <p:cNvSpPr>
              <a:spLocks noChangeArrowheads="1"/>
            </p:cNvSpPr>
            <p:nvPr/>
          </p:nvSpPr>
          <p:spPr bwMode="auto">
            <a:xfrm>
              <a:off x="2249" y="1192"/>
              <a:ext cx="278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2475" b="1" dirty="0">
                  <a:solidFill>
                    <a:srgbClr val="000000"/>
                  </a:solidFill>
                  <a:latin typeface="Symbol" panose="05050102010706020507" pitchFamily="18" charset="2"/>
                </a:rPr>
                <a:t>fs</a:t>
              </a:r>
              <a:endParaRPr lang="en-US" altLang="en-US" sz="1800" dirty="0">
                <a:latin typeface="Times New Roman" panose="02020603050405020304" pitchFamily="18" charset="0"/>
              </a:endParaRPr>
            </a:p>
          </p:txBody>
        </p:sp>
        <p:sp>
          <p:nvSpPr>
            <p:cNvPr id="76825" name="Rectangle 26"/>
            <p:cNvSpPr>
              <a:spLocks noChangeArrowheads="1"/>
            </p:cNvSpPr>
            <p:nvPr/>
          </p:nvSpPr>
          <p:spPr bwMode="auto">
            <a:xfrm>
              <a:off x="1581" y="1192"/>
              <a:ext cx="137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2475" b="1" dirty="0">
                  <a:solidFill>
                    <a:srgbClr val="000000"/>
                  </a:solidFill>
                  <a:latin typeface="Symbol" panose="05050102010706020507" pitchFamily="18" charset="2"/>
                </a:rPr>
                <a:t>l</a:t>
              </a:r>
              <a:endParaRPr lang="en-US" altLang="en-US" sz="1800" dirty="0">
                <a:latin typeface="Times New Roman" panose="02020603050405020304" pitchFamily="18" charset="0"/>
              </a:endParaRPr>
            </a:p>
          </p:txBody>
        </p:sp>
      </p:grpSp>
      <p:sp>
        <p:nvSpPr>
          <p:cNvPr id="76804" name="Rectangle 27"/>
          <p:cNvSpPr>
            <a:spLocks noGrp="1" noChangeArrowheads="1"/>
          </p:cNvSpPr>
          <p:nvPr>
            <p:ph type="title"/>
          </p:nvPr>
        </p:nvSpPr>
        <p:spPr>
          <a:xfrm>
            <a:off x="1600200" y="228600"/>
            <a:ext cx="5829300" cy="857250"/>
          </a:xfrm>
        </p:spPr>
        <p:txBody>
          <a:bodyPr/>
          <a:lstStyle/>
          <a:p>
            <a:pPr algn="ctr"/>
            <a:r>
              <a:rPr lang="en-US" altLang="en-US" sz="2700" dirty="0">
                <a:solidFill>
                  <a:srgbClr val="FF0000"/>
                </a:solidFill>
              </a:rPr>
              <a:t>Neutron Activation cont’d</a:t>
            </a:r>
          </a:p>
        </p:txBody>
      </p:sp>
    </p:spTree>
    <p:extLst>
      <p:ext uri="{BB962C8B-B14F-4D97-AF65-F5344CB8AC3E}">
        <p14:creationId xmlns:p14="http://schemas.microsoft.com/office/powerpoint/2010/main" val="126963771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66800" y="854257"/>
            <a:ext cx="8001000" cy="2228850"/>
          </a:xfrm>
        </p:spPr>
        <p:txBody>
          <a:bodyPr>
            <a:normAutofit/>
          </a:bodyPr>
          <a:lstStyle/>
          <a:p>
            <a:pPr>
              <a:buClrTx/>
              <a:buFont typeface="Wingdings" panose="05000000000000000000" pitchFamily="2" charset="2"/>
              <a:buChar char="l"/>
            </a:pPr>
            <a:r>
              <a:rPr lang="en-US" altLang="en-US" sz="2400" dirty="0"/>
              <a:t>The previous equation is the activity just at the end of production</a:t>
            </a:r>
          </a:p>
          <a:p>
            <a:pPr>
              <a:buClrTx/>
              <a:buFont typeface="Wingdings" panose="05000000000000000000" pitchFamily="2" charset="2"/>
              <a:buChar char="l"/>
            </a:pPr>
            <a:r>
              <a:rPr lang="en-US" altLang="en-US" sz="2400" dirty="0"/>
              <a:t>If one is interested in the activity sometime later the following terms must be added:</a:t>
            </a:r>
          </a:p>
        </p:txBody>
      </p:sp>
      <p:graphicFrame>
        <p:nvGraphicFramePr>
          <p:cNvPr id="77827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21857186"/>
              </p:ext>
            </p:extLst>
          </p:nvPr>
        </p:nvGraphicFramePr>
        <p:xfrm>
          <a:off x="1295400" y="2461693"/>
          <a:ext cx="5579269" cy="5250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6324703" imgH="600075" progId="">
                  <p:embed/>
                </p:oleObj>
              </mc:Choice>
              <mc:Fallback>
                <p:oleObj r:id="rId2" imgW="6324703" imgH="600075" progId="">
                  <p:embed/>
                  <p:pic>
                    <p:nvPicPr>
                      <p:cNvPr id="77827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5400" y="2461693"/>
                        <a:ext cx="5579269" cy="52506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7828" name="Text Box 5"/>
          <p:cNvSpPr txBox="1">
            <a:spLocks noChangeArrowheads="1"/>
          </p:cNvSpPr>
          <p:nvPr/>
        </p:nvSpPr>
        <p:spPr bwMode="auto">
          <a:xfrm>
            <a:off x="609600" y="3237705"/>
            <a:ext cx="6115050" cy="17912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36550" indent="-3365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>
              <a:spcBef>
                <a:spcPct val="20000"/>
              </a:spcBef>
              <a:buSzPct val="90000"/>
              <a:buFont typeface="Wingdings" panose="05000000000000000000" pitchFamily="2" charset="2"/>
              <a:buChar char="l"/>
            </a:pPr>
            <a:r>
              <a:rPr lang="en-US" altLang="en-US" dirty="0">
                <a:latin typeface="+mn-lt"/>
              </a:rPr>
              <a:t>where:</a:t>
            </a:r>
          </a:p>
          <a:p>
            <a:pPr algn="just">
              <a:spcBef>
                <a:spcPct val="20000"/>
              </a:spcBef>
              <a:buSzPct val="90000"/>
              <a:buFont typeface="Wingdings" panose="05000000000000000000" pitchFamily="2" charset="2"/>
              <a:buChar char="l"/>
            </a:pPr>
            <a:r>
              <a:rPr lang="en-US" altLang="en-US" dirty="0">
                <a:latin typeface="+mn-lt"/>
              </a:rPr>
              <a:t>	</a:t>
            </a:r>
            <a:r>
              <a:rPr lang="en-US" altLang="en-US" dirty="0" err="1">
                <a:latin typeface="+mn-lt"/>
              </a:rPr>
              <a:t>t</a:t>
            </a:r>
            <a:r>
              <a:rPr lang="en-US" altLang="en-US" baseline="-25000" dirty="0" err="1">
                <a:latin typeface="+mn-lt"/>
              </a:rPr>
              <a:t>i</a:t>
            </a:r>
            <a:r>
              <a:rPr lang="en-US" altLang="en-US" dirty="0">
                <a:latin typeface="+mn-lt"/>
              </a:rPr>
              <a:t> = irradiation time</a:t>
            </a:r>
          </a:p>
          <a:p>
            <a:pPr algn="just">
              <a:spcBef>
                <a:spcPct val="20000"/>
              </a:spcBef>
              <a:buSzPct val="90000"/>
              <a:buFont typeface="Wingdings" panose="05000000000000000000" pitchFamily="2" charset="2"/>
              <a:buChar char="l"/>
            </a:pPr>
            <a:r>
              <a:rPr lang="en-US" altLang="en-US" dirty="0">
                <a:latin typeface="+mn-lt"/>
              </a:rPr>
              <a:t>	t</a:t>
            </a:r>
            <a:r>
              <a:rPr lang="en-US" altLang="en-US" baseline="-25000" dirty="0">
                <a:latin typeface="+mn-lt"/>
              </a:rPr>
              <a:t>d</a:t>
            </a:r>
            <a:r>
              <a:rPr lang="en-US" altLang="en-US" dirty="0">
                <a:latin typeface="+mn-lt"/>
              </a:rPr>
              <a:t> = decay time</a:t>
            </a:r>
          </a:p>
          <a:p>
            <a:pPr>
              <a:spcBef>
                <a:spcPct val="20000"/>
              </a:spcBef>
              <a:buSzPct val="90000"/>
              <a:buFont typeface="Wingdings" panose="05000000000000000000" pitchFamily="2" charset="2"/>
              <a:buChar char="l"/>
            </a:pPr>
            <a:r>
              <a:rPr lang="en-US" altLang="en-US" dirty="0">
                <a:latin typeface="+mn-lt"/>
              </a:rPr>
              <a:t>	</a:t>
            </a:r>
            <a:r>
              <a:rPr lang="en-US" altLang="en-US" dirty="0" err="1">
                <a:latin typeface="+mn-lt"/>
              </a:rPr>
              <a:t>t</a:t>
            </a:r>
            <a:r>
              <a:rPr lang="en-US" altLang="en-US" baseline="-25000" dirty="0" err="1">
                <a:latin typeface="+mn-lt"/>
              </a:rPr>
              <a:t>c</a:t>
            </a:r>
            <a:r>
              <a:rPr lang="en-US" altLang="en-US" dirty="0">
                <a:latin typeface="+mn-lt"/>
              </a:rPr>
              <a:t> = counting time</a:t>
            </a:r>
          </a:p>
        </p:txBody>
      </p:sp>
      <p:sp>
        <p:nvSpPr>
          <p:cNvPr id="77829" name="Rectangle 6"/>
          <p:cNvSpPr>
            <a:spLocks noGrp="1" noChangeArrowheads="1"/>
          </p:cNvSpPr>
          <p:nvPr>
            <p:ph type="title"/>
          </p:nvPr>
        </p:nvSpPr>
        <p:spPr>
          <a:xfrm>
            <a:off x="1600200" y="208360"/>
            <a:ext cx="5829300" cy="857250"/>
          </a:xfrm>
        </p:spPr>
        <p:txBody>
          <a:bodyPr>
            <a:normAutofit/>
          </a:bodyPr>
          <a:lstStyle/>
          <a:p>
            <a:pPr algn="ctr"/>
            <a:r>
              <a:rPr lang="en-US" altLang="en-US" sz="3200" dirty="0">
                <a:solidFill>
                  <a:srgbClr val="FF0000"/>
                </a:solidFill>
              </a:rPr>
              <a:t>Neutron Activation cont’d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0600" y="3064057"/>
            <a:ext cx="2819400" cy="2132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19339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771650"/>
            <a:ext cx="8686800" cy="35433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buClrTx/>
              <a:buFont typeface="Wingdings" panose="05000000000000000000" pitchFamily="2" charset="2"/>
              <a:buChar char="l"/>
            </a:pPr>
            <a:r>
              <a:rPr lang="en-US" altLang="en-US" sz="2400" dirty="0"/>
              <a:t>A certain radioisotope is produced by neutron activation of a sample that contains 5 </a:t>
            </a:r>
            <a:r>
              <a:rPr lang="en-US" altLang="en-US" sz="2400" dirty="0">
                <a:sym typeface="Symbol" panose="05050102010706020507" pitchFamily="18" charset="2"/>
              </a:rPr>
              <a:t></a:t>
            </a:r>
            <a:r>
              <a:rPr lang="en-US" altLang="en-US" sz="2400" dirty="0"/>
              <a:t> 10</a:t>
            </a:r>
            <a:r>
              <a:rPr lang="en-US" altLang="en-US" sz="2400" baseline="30000" dirty="0"/>
              <a:t>22</a:t>
            </a:r>
            <a:r>
              <a:rPr lang="en-US" altLang="en-US" sz="2400" dirty="0"/>
              <a:t> target atoms with an activation cross section of 2 barns</a:t>
            </a:r>
          </a:p>
          <a:p>
            <a:pPr>
              <a:lnSpc>
                <a:spcPct val="90000"/>
              </a:lnSpc>
              <a:buClrTx/>
              <a:buFont typeface="Wingdings" panose="05000000000000000000" pitchFamily="2" charset="2"/>
              <a:buChar char="l"/>
            </a:pPr>
            <a:r>
              <a:rPr lang="en-US" altLang="en-US" sz="2400" dirty="0"/>
              <a:t>The neutron rate, 10</a:t>
            </a:r>
            <a:r>
              <a:rPr lang="en-US" altLang="en-US" sz="2400" baseline="30000" dirty="0"/>
              <a:t>11</a:t>
            </a:r>
            <a:r>
              <a:rPr lang="en-US" altLang="en-US" sz="2400" dirty="0"/>
              <a:t> cm</a:t>
            </a:r>
            <a:r>
              <a:rPr lang="en-US" altLang="en-US" sz="2400" baseline="30000" dirty="0"/>
              <a:t>-2</a:t>
            </a:r>
            <a:r>
              <a:rPr lang="en-US" altLang="en-US" sz="2400" dirty="0"/>
              <a:t> s</a:t>
            </a:r>
            <a:r>
              <a:rPr lang="en-US" altLang="en-US" sz="2400" baseline="30000" dirty="0"/>
              <a:t>-1</a:t>
            </a:r>
            <a:r>
              <a:rPr lang="en-US" altLang="en-US" sz="2400" dirty="0"/>
              <a:t>, is constant</a:t>
            </a:r>
          </a:p>
          <a:p>
            <a:pPr>
              <a:lnSpc>
                <a:spcPct val="90000"/>
              </a:lnSpc>
              <a:buClrTx/>
              <a:buFont typeface="Wingdings" panose="05000000000000000000" pitchFamily="2" charset="2"/>
              <a:buChar char="l"/>
            </a:pPr>
            <a:endParaRPr lang="en-US" altLang="en-US" sz="2400" dirty="0"/>
          </a:p>
          <a:p>
            <a:pPr>
              <a:lnSpc>
                <a:spcPct val="90000"/>
              </a:lnSpc>
              <a:buClrTx/>
              <a:buFont typeface="Wingdings" panose="05000000000000000000" pitchFamily="2" charset="2"/>
              <a:buChar char="l"/>
            </a:pPr>
            <a:r>
              <a:rPr lang="en-US" altLang="en-US" sz="2400" dirty="0"/>
              <a:t>The half-life of the isotope is 8.5 hours.</a:t>
            </a:r>
          </a:p>
          <a:p>
            <a:pPr>
              <a:lnSpc>
                <a:spcPct val="90000"/>
              </a:lnSpc>
              <a:buClr>
                <a:srgbClr val="0000FF"/>
              </a:buClr>
              <a:buFont typeface="Wingdings" panose="05000000000000000000" pitchFamily="2" charset="2"/>
              <a:buChar char="l"/>
            </a:pPr>
            <a:endParaRPr lang="en-US" altLang="en-US" sz="2400" dirty="0"/>
          </a:p>
          <a:p>
            <a:pPr algn="just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400" dirty="0"/>
              <a:t>a. Calculate the saturation activity in </a:t>
            </a:r>
            <a:r>
              <a:rPr lang="en-US" altLang="en-US" sz="2400" dirty="0" err="1"/>
              <a:t>Bq</a:t>
            </a:r>
            <a:endParaRPr lang="en-US" altLang="en-US" sz="2400" dirty="0"/>
          </a:p>
        </p:txBody>
      </p:sp>
      <p:sp>
        <p:nvSpPr>
          <p:cNvPr id="40964" name="Text Box 4"/>
          <p:cNvSpPr txBox="1">
            <a:spLocks noChangeArrowheads="1"/>
          </p:cNvSpPr>
          <p:nvPr/>
        </p:nvSpPr>
        <p:spPr bwMode="auto">
          <a:xfrm>
            <a:off x="1657350" y="1257300"/>
            <a:ext cx="577215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20000"/>
              </a:spcBef>
              <a:defRPr/>
            </a:pPr>
            <a:r>
              <a:rPr lang="en-US" b="1" dirty="0">
                <a:latin typeface="Times New Roman" panose="02020603050405020304" pitchFamily="18" charset="0"/>
              </a:rPr>
              <a:t>problem: </a:t>
            </a:r>
          </a:p>
        </p:txBody>
      </p:sp>
      <p:sp>
        <p:nvSpPr>
          <p:cNvPr id="79876" name="Rectangle 5"/>
          <p:cNvSpPr>
            <a:spLocks noGrp="1" noChangeArrowheads="1"/>
          </p:cNvSpPr>
          <p:nvPr>
            <p:ph type="title"/>
          </p:nvPr>
        </p:nvSpPr>
        <p:spPr>
          <a:xfrm>
            <a:off x="1657350" y="285750"/>
            <a:ext cx="5829300" cy="857250"/>
          </a:xfrm>
        </p:spPr>
        <p:txBody>
          <a:bodyPr>
            <a:normAutofit/>
          </a:bodyPr>
          <a:lstStyle/>
          <a:p>
            <a:pPr algn="ctr"/>
            <a:r>
              <a:rPr lang="en-US" altLang="en-US" sz="3200" dirty="0">
                <a:solidFill>
                  <a:srgbClr val="FF0000"/>
                </a:solidFill>
              </a:rPr>
              <a:t>Neutron Activation cont’d</a:t>
            </a:r>
          </a:p>
        </p:txBody>
      </p:sp>
    </p:spTree>
    <p:extLst>
      <p:ext uri="{BB962C8B-B14F-4D97-AF65-F5344CB8AC3E}">
        <p14:creationId xmlns:p14="http://schemas.microsoft.com/office/powerpoint/2010/main" val="418709183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971550"/>
            <a:ext cx="8229600" cy="3943350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  <a:buClrTx/>
              <a:buFont typeface="Wingdings" panose="05000000000000000000" pitchFamily="2" charset="2"/>
              <a:buChar char="l"/>
            </a:pPr>
            <a:r>
              <a:rPr lang="en-US" altLang="en-US" sz="2400" dirty="0">
                <a:sym typeface="Wingdings" panose="05000000000000000000" pitchFamily="2" charset="2"/>
              </a:rPr>
              <a:t>T</a:t>
            </a:r>
            <a:r>
              <a:rPr lang="en-US" altLang="en-US" sz="2400" dirty="0"/>
              <a:t>he induced activity A as a function of time t after starting the exposure is given by: </a:t>
            </a:r>
          </a:p>
          <a:p>
            <a:pPr>
              <a:lnSpc>
                <a:spcPct val="90000"/>
              </a:lnSpc>
              <a:buClrTx/>
              <a:buFont typeface="Wingdings" panose="05000000000000000000" pitchFamily="2" charset="2"/>
              <a:buChar char="l"/>
            </a:pPr>
            <a:endParaRPr lang="en-US" altLang="en-US" sz="2400" dirty="0"/>
          </a:p>
          <a:p>
            <a:pPr>
              <a:lnSpc>
                <a:spcPct val="90000"/>
              </a:lnSpc>
              <a:buClrTx/>
              <a:buFont typeface="Wingdings" panose="05000000000000000000" pitchFamily="2" charset="2"/>
              <a:buChar char="l"/>
            </a:pPr>
            <a:r>
              <a:rPr lang="en-US" altLang="en-US" sz="2400" dirty="0"/>
              <a:t>A= </a:t>
            </a:r>
            <a:r>
              <a:rPr lang="en-US" altLang="en-US" sz="2400" dirty="0">
                <a:sym typeface="Symbol" panose="05050102010706020507" pitchFamily="18" charset="2"/>
              </a:rPr>
              <a:t>N</a:t>
            </a:r>
            <a:r>
              <a:rPr lang="en-US" altLang="en-US" sz="2400" baseline="-25000" dirty="0">
                <a:sym typeface="Symbol" panose="05050102010706020507" pitchFamily="18" charset="2"/>
              </a:rPr>
              <a:t>T</a:t>
            </a:r>
            <a:r>
              <a:rPr lang="en-US" altLang="en-US" sz="2400" dirty="0">
                <a:sym typeface="Symbol" panose="05050102010706020507" pitchFamily="18" charset="2"/>
              </a:rPr>
              <a:t> (1- e</a:t>
            </a:r>
            <a:r>
              <a:rPr lang="en-US" altLang="en-US" sz="2400" baseline="30000" dirty="0">
                <a:sym typeface="Symbol" panose="05050102010706020507" pitchFamily="18" charset="2"/>
              </a:rPr>
              <a:t>-t</a:t>
            </a:r>
            <a:r>
              <a:rPr lang="en-US" altLang="en-US" sz="2400" dirty="0">
                <a:sym typeface="Symbol" panose="05050102010706020507" pitchFamily="18" charset="2"/>
              </a:rPr>
              <a:t>)</a:t>
            </a:r>
            <a:endParaRPr lang="en-US" altLang="en-US" sz="2400" dirty="0"/>
          </a:p>
          <a:p>
            <a:pPr>
              <a:lnSpc>
                <a:spcPct val="90000"/>
              </a:lnSpc>
              <a:buClrTx/>
              <a:buFont typeface="Wingdings" panose="05000000000000000000" pitchFamily="2" charset="2"/>
              <a:buChar char="l"/>
            </a:pPr>
            <a:r>
              <a:rPr lang="en-US" altLang="en-US" sz="2400" dirty="0"/>
              <a:t>where:</a:t>
            </a:r>
          </a:p>
          <a:p>
            <a:pPr>
              <a:lnSpc>
                <a:spcPct val="90000"/>
              </a:lnSpc>
              <a:buClrTx/>
              <a:buFont typeface="Wingdings" panose="05000000000000000000" pitchFamily="2" charset="2"/>
              <a:buNone/>
            </a:pPr>
            <a:r>
              <a:rPr lang="en-US" altLang="en-US" sz="2400" dirty="0"/>
              <a:t>	 </a:t>
            </a:r>
            <a:r>
              <a:rPr lang="en-US" altLang="en-US" sz="2400" dirty="0">
                <a:sym typeface="Symbol" panose="05050102010706020507" pitchFamily="18" charset="2"/>
              </a:rPr>
              <a:t></a:t>
            </a:r>
            <a:r>
              <a:rPr lang="en-US" altLang="en-US" sz="2400" dirty="0"/>
              <a:t> = neutron </a:t>
            </a:r>
            <a:r>
              <a:rPr lang="en-US" altLang="en-US" sz="2400" dirty="0" err="1"/>
              <a:t>fluence</a:t>
            </a:r>
            <a:r>
              <a:rPr lang="en-US" altLang="en-US" sz="2400" dirty="0"/>
              <a:t> rate or flux density</a:t>
            </a:r>
          </a:p>
          <a:p>
            <a:pPr>
              <a:lnSpc>
                <a:spcPct val="90000"/>
              </a:lnSpc>
              <a:buClrTx/>
              <a:buFont typeface="Wingdings" panose="05000000000000000000" pitchFamily="2" charset="2"/>
              <a:buNone/>
            </a:pPr>
            <a:r>
              <a:rPr lang="en-US" altLang="en-US" sz="2400" dirty="0"/>
              <a:t>	 σ  = cross section</a:t>
            </a:r>
          </a:p>
          <a:p>
            <a:pPr>
              <a:lnSpc>
                <a:spcPct val="90000"/>
              </a:lnSpc>
              <a:buClrTx/>
              <a:buFont typeface="Wingdings" panose="05000000000000000000" pitchFamily="2" charset="2"/>
              <a:buNone/>
            </a:pPr>
            <a:r>
              <a:rPr lang="en-US" altLang="en-US" sz="2400" dirty="0"/>
              <a:t>	N</a:t>
            </a:r>
            <a:r>
              <a:rPr lang="en-US" altLang="en-US" sz="2400" baseline="-25000" dirty="0"/>
              <a:t>T </a:t>
            </a:r>
            <a:r>
              <a:rPr lang="en-US" altLang="en-US" sz="2400" dirty="0"/>
              <a:t>= no. of target atoms in sample</a:t>
            </a:r>
          </a:p>
          <a:p>
            <a:pPr>
              <a:lnSpc>
                <a:spcPct val="90000"/>
              </a:lnSpc>
              <a:buClrTx/>
              <a:buFont typeface="Wingdings" panose="05000000000000000000" pitchFamily="2" charset="2"/>
              <a:buChar char="l"/>
            </a:pPr>
            <a:endParaRPr lang="en-US" altLang="en-US" sz="2400" dirty="0"/>
          </a:p>
          <a:p>
            <a:pPr>
              <a:lnSpc>
                <a:spcPct val="90000"/>
              </a:lnSpc>
              <a:buClrTx/>
              <a:buFont typeface="Wingdings" panose="05000000000000000000" pitchFamily="2" charset="2"/>
              <a:buChar char="l"/>
            </a:pPr>
            <a:r>
              <a:rPr lang="en-US" altLang="en-US" sz="2400" dirty="0"/>
              <a:t>Activity, starting with A=0 when t=0, builds up as t increases   </a:t>
            </a:r>
          </a:p>
        </p:txBody>
      </p:sp>
      <p:sp>
        <p:nvSpPr>
          <p:cNvPr id="80899" name="Rectangle 5"/>
          <p:cNvSpPr>
            <a:spLocks noGrp="1" noChangeArrowheads="1"/>
          </p:cNvSpPr>
          <p:nvPr>
            <p:ph type="title"/>
          </p:nvPr>
        </p:nvSpPr>
        <p:spPr>
          <a:xfrm>
            <a:off x="1752600" y="209550"/>
            <a:ext cx="5829300" cy="857250"/>
          </a:xfrm>
        </p:spPr>
        <p:txBody>
          <a:bodyPr/>
          <a:lstStyle/>
          <a:p>
            <a:pPr algn="ctr"/>
            <a:r>
              <a:rPr lang="en-US" altLang="en-US" sz="2700" dirty="0">
                <a:solidFill>
                  <a:srgbClr val="FF0000"/>
                </a:solidFill>
              </a:rPr>
              <a:t>Neutron Activation cont’d</a:t>
            </a:r>
          </a:p>
        </p:txBody>
      </p:sp>
    </p:spTree>
    <p:extLst>
      <p:ext uri="{BB962C8B-B14F-4D97-AF65-F5344CB8AC3E}">
        <p14:creationId xmlns:p14="http://schemas.microsoft.com/office/powerpoint/2010/main" val="122150562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600200" y="1085850"/>
            <a:ext cx="6229350" cy="1314450"/>
          </a:xfrm>
        </p:spPr>
        <p:txBody>
          <a:bodyPr>
            <a:noAutofit/>
          </a:bodyPr>
          <a:lstStyle/>
          <a:p>
            <a:pPr algn="just">
              <a:buClrTx/>
              <a:buFont typeface="Wingdings" panose="05000000000000000000" pitchFamily="2" charset="2"/>
              <a:buChar char="l"/>
            </a:pPr>
            <a:r>
              <a:rPr lang="en-US" altLang="en-US" sz="2400" dirty="0"/>
              <a:t>When t becomes very large </a:t>
            </a:r>
            <a:r>
              <a:rPr lang="en-US" altLang="en-US" sz="2400" dirty="0">
                <a:sym typeface="Wingdings 3" panose="05040102010807070707" pitchFamily="18" charset="2"/>
              </a:rPr>
              <a:t></a:t>
            </a:r>
            <a:r>
              <a:rPr lang="en-US" altLang="en-US" sz="2400" dirty="0"/>
              <a:t> exponential term in above formula becomes negligibly small; and the activity approaches its maximum, or saturation value</a:t>
            </a:r>
          </a:p>
          <a:p>
            <a:endParaRPr lang="en-US" altLang="en-US" sz="2400" dirty="0">
              <a:solidFill>
                <a:srgbClr val="0000FF"/>
              </a:solidFill>
            </a:endParaRPr>
          </a:p>
        </p:txBody>
      </p:sp>
      <p:graphicFrame>
        <p:nvGraphicFramePr>
          <p:cNvPr id="81923" name="Object 2"/>
          <p:cNvGraphicFramePr>
            <a:graphicFrameLocks noChangeAspect="1"/>
          </p:cNvGraphicFramePr>
          <p:nvPr/>
        </p:nvGraphicFramePr>
        <p:xfrm>
          <a:off x="2286001" y="2600325"/>
          <a:ext cx="5242322" cy="2028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828819" imgH="1143116" progId="Equation.3">
                  <p:embed/>
                </p:oleObj>
              </mc:Choice>
              <mc:Fallback>
                <p:oleObj name="Equation" r:id="rId2" imgW="2828819" imgH="1143116" progId="Equation.3">
                  <p:embed/>
                  <p:pic>
                    <p:nvPicPr>
                      <p:cNvPr id="81923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1" y="2600325"/>
                        <a:ext cx="5242322" cy="2028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1924" name="Rectangle 6"/>
          <p:cNvSpPr>
            <a:spLocks noGrp="1" noChangeArrowheads="1"/>
          </p:cNvSpPr>
          <p:nvPr>
            <p:ph type="title"/>
          </p:nvPr>
        </p:nvSpPr>
        <p:spPr>
          <a:xfrm>
            <a:off x="1600200" y="114300"/>
            <a:ext cx="5829300" cy="857250"/>
          </a:xfrm>
        </p:spPr>
        <p:txBody>
          <a:bodyPr/>
          <a:lstStyle/>
          <a:p>
            <a:pPr algn="ctr"/>
            <a:r>
              <a:rPr lang="en-US" altLang="en-US" sz="2700" dirty="0">
                <a:solidFill>
                  <a:srgbClr val="FF0000"/>
                </a:solidFill>
              </a:rPr>
              <a:t>Neutron Activation cont’d</a:t>
            </a:r>
          </a:p>
        </p:txBody>
      </p:sp>
    </p:spTree>
    <p:extLst>
      <p:ext uri="{BB962C8B-B14F-4D97-AF65-F5344CB8AC3E}">
        <p14:creationId xmlns:p14="http://schemas.microsoft.com/office/powerpoint/2010/main" val="102038863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143000"/>
            <a:ext cx="7181850" cy="2971800"/>
          </a:xfrm>
        </p:spPr>
        <p:txBody>
          <a:bodyPr>
            <a:normAutofit/>
          </a:bodyPr>
          <a:lstStyle/>
          <a:p>
            <a:pPr marL="457200" indent="-457200">
              <a:buClr>
                <a:srgbClr val="FF0000"/>
              </a:buClr>
              <a:buNone/>
            </a:pPr>
            <a:r>
              <a:rPr lang="en-US" altLang="en-US" sz="1800" dirty="0"/>
              <a:t>b. </a:t>
            </a:r>
            <a:r>
              <a:rPr lang="en-US" altLang="en-US" sz="2400" dirty="0"/>
              <a:t>Calculate the activity reached after exposure for 24 h</a:t>
            </a:r>
          </a:p>
          <a:p>
            <a:pPr marL="457200" indent="-457200" algn="just">
              <a:buClr>
                <a:srgbClr val="FF0000"/>
              </a:buClr>
              <a:buFontTx/>
              <a:buChar char="•"/>
            </a:pPr>
            <a:endParaRPr lang="en-US" altLang="en-US" sz="2400" dirty="0"/>
          </a:p>
          <a:p>
            <a:pPr marL="457200" indent="-457200">
              <a:buClr>
                <a:schemeClr val="tx1"/>
              </a:buClr>
              <a:buNone/>
            </a:pPr>
            <a:r>
              <a:rPr lang="en-US" altLang="en-US" sz="2400" dirty="0"/>
              <a:t>c. What fraction of the saturation activity is reached at this time?</a:t>
            </a:r>
          </a:p>
          <a:p>
            <a:pPr marL="457200" indent="-457200" algn="just">
              <a:buClr>
                <a:schemeClr val="tx1"/>
              </a:buClr>
            </a:pPr>
            <a:endParaRPr lang="en-US" altLang="en-US" sz="2400" b="1" dirty="0">
              <a:solidFill>
                <a:srgbClr val="0000FF"/>
              </a:solidFill>
            </a:endParaRPr>
          </a:p>
          <a:p>
            <a:pPr marL="457200" indent="-457200" algn="just">
              <a:buNone/>
            </a:pPr>
            <a:r>
              <a:rPr lang="en-US" altLang="en-US" sz="2400" b="1" u="sng" dirty="0">
                <a:latin typeface="Tahoma" panose="020B0604030504040204" pitchFamily="34" charset="0"/>
              </a:rPr>
              <a:t>solution</a:t>
            </a:r>
            <a:r>
              <a:rPr lang="en-US" altLang="en-US" sz="2400" b="1" dirty="0">
                <a:latin typeface="Tahoma" panose="020B0604030504040204" pitchFamily="34" charset="0"/>
              </a:rPr>
              <a:t>:  </a:t>
            </a:r>
          </a:p>
          <a:p>
            <a:pPr marL="457200" indent="-457200" algn="just">
              <a:buNone/>
            </a:pPr>
            <a:r>
              <a:rPr lang="en-US" altLang="en-US" sz="1800" dirty="0"/>
              <a:t>b. Use </a:t>
            </a:r>
            <a:r>
              <a:rPr lang="en-US" altLang="en-US" sz="1800" dirty="0">
                <a:latin typeface="Tahoma" panose="020B0604030504040204" pitchFamily="34" charset="0"/>
              </a:rPr>
              <a:t>     </a:t>
            </a:r>
            <a:endParaRPr lang="en-US" altLang="en-US" sz="1800" dirty="0"/>
          </a:p>
        </p:txBody>
      </p:sp>
      <p:graphicFrame>
        <p:nvGraphicFramePr>
          <p:cNvPr id="82947" name="Object 2"/>
          <p:cNvGraphicFramePr>
            <a:graphicFrameLocks noChangeAspect="1"/>
          </p:cNvGraphicFramePr>
          <p:nvPr/>
        </p:nvGraphicFramePr>
        <p:xfrm>
          <a:off x="3486150" y="3659982"/>
          <a:ext cx="2686050" cy="10263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3428961" imgH="1295297" progId="">
                  <p:embed/>
                </p:oleObj>
              </mc:Choice>
              <mc:Fallback>
                <p:oleObj r:id="rId2" imgW="3428961" imgH="1295297" progId="">
                  <p:embed/>
                  <p:pic>
                    <p:nvPicPr>
                      <p:cNvPr id="82947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86150" y="3659982"/>
                        <a:ext cx="2686050" cy="102631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2948" name="Rectangle 7"/>
          <p:cNvSpPr>
            <a:spLocks noGrp="1" noChangeArrowheads="1"/>
          </p:cNvSpPr>
          <p:nvPr>
            <p:ph type="title"/>
          </p:nvPr>
        </p:nvSpPr>
        <p:spPr>
          <a:xfrm>
            <a:off x="1600200" y="208360"/>
            <a:ext cx="5829300" cy="857250"/>
          </a:xfrm>
        </p:spPr>
        <p:txBody>
          <a:bodyPr/>
          <a:lstStyle/>
          <a:p>
            <a:pPr algn="ctr"/>
            <a:r>
              <a:rPr lang="en-US" altLang="en-US" sz="2700" dirty="0">
                <a:solidFill>
                  <a:srgbClr val="FF0000"/>
                </a:solidFill>
              </a:rPr>
              <a:t>Neutron Activation cont’d</a:t>
            </a:r>
          </a:p>
        </p:txBody>
      </p:sp>
    </p:spTree>
    <p:extLst>
      <p:ext uri="{BB962C8B-B14F-4D97-AF65-F5344CB8AC3E}">
        <p14:creationId xmlns:p14="http://schemas.microsoft.com/office/powerpoint/2010/main" val="82003437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1543050" y="1143000"/>
            <a:ext cx="5829300" cy="457200"/>
          </a:xfrm>
        </p:spPr>
        <p:txBody>
          <a:bodyPr>
            <a:normAutofit/>
          </a:bodyPr>
          <a:lstStyle/>
          <a:p>
            <a:pPr>
              <a:buClrTx/>
              <a:buFont typeface="Wingdings" panose="05000000000000000000" pitchFamily="2" charset="2"/>
              <a:buChar char="l"/>
            </a:pPr>
            <a:r>
              <a:rPr lang="en-US" altLang="en-US" sz="2400" dirty="0"/>
              <a:t>Decay constant is:</a:t>
            </a:r>
          </a:p>
        </p:txBody>
      </p:sp>
      <p:graphicFrame>
        <p:nvGraphicFramePr>
          <p:cNvPr id="83971" name="Object 2"/>
          <p:cNvGraphicFramePr>
            <a:graphicFrameLocks noChangeAspect="1"/>
          </p:cNvGraphicFramePr>
          <p:nvPr/>
        </p:nvGraphicFramePr>
        <p:xfrm>
          <a:off x="2114550" y="2932510"/>
          <a:ext cx="4914900" cy="4393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6981783" imgH="600075" progId="Equation.3">
                  <p:embed/>
                </p:oleObj>
              </mc:Choice>
              <mc:Fallback>
                <p:oleObj name="Equation" r:id="rId2" imgW="6981783" imgH="600075" progId="Equation.3">
                  <p:embed/>
                  <p:pic>
                    <p:nvPicPr>
                      <p:cNvPr id="83971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14550" y="2932510"/>
                        <a:ext cx="4914900" cy="43934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3972" name="Object 3"/>
          <p:cNvGraphicFramePr>
            <a:graphicFrameLocks noChangeAspect="1"/>
          </p:cNvGraphicFramePr>
          <p:nvPr/>
        </p:nvGraphicFramePr>
        <p:xfrm>
          <a:off x="2476500" y="1714500"/>
          <a:ext cx="409575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4" imgW="5019717" imgH="552501" progId="">
                  <p:embed/>
                </p:oleObj>
              </mc:Choice>
              <mc:Fallback>
                <p:oleObj r:id="rId4" imgW="5019717" imgH="552501" progId="">
                  <p:embed/>
                  <p:pic>
                    <p:nvPicPr>
                      <p:cNvPr id="83972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76500" y="1714500"/>
                        <a:ext cx="4095750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3973" name="Text Box 1030"/>
          <p:cNvSpPr txBox="1">
            <a:spLocks noChangeArrowheads="1"/>
          </p:cNvSpPr>
          <p:nvPr/>
        </p:nvSpPr>
        <p:spPr bwMode="auto">
          <a:xfrm>
            <a:off x="1543050" y="2386012"/>
            <a:ext cx="5029200" cy="424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52425" indent="-3524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  <a:spcBef>
                <a:spcPct val="20000"/>
              </a:spcBef>
              <a:buSzPct val="90000"/>
              <a:buFont typeface="Wingdings" panose="05000000000000000000" pitchFamily="2" charset="2"/>
              <a:buChar char="l"/>
            </a:pPr>
            <a:r>
              <a:rPr lang="en-US" altLang="en-US" dirty="0">
                <a:latin typeface="+mn-lt"/>
              </a:rPr>
              <a:t>Therefore:</a:t>
            </a:r>
          </a:p>
        </p:txBody>
      </p:sp>
      <p:sp>
        <p:nvSpPr>
          <p:cNvPr id="83974" name="Text Box 1031"/>
          <p:cNvSpPr txBox="1">
            <a:spLocks noChangeArrowheads="1"/>
          </p:cNvSpPr>
          <p:nvPr/>
        </p:nvSpPr>
        <p:spPr bwMode="auto">
          <a:xfrm>
            <a:off x="1543050" y="3814762"/>
            <a:ext cx="6286500" cy="3831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52425" indent="-3524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>
              <a:lnSpc>
                <a:spcPct val="90000"/>
              </a:lnSpc>
              <a:spcBef>
                <a:spcPct val="20000"/>
              </a:spcBef>
              <a:buSzPct val="90000"/>
              <a:buFont typeface="Wingdings" panose="05000000000000000000" pitchFamily="2" charset="2"/>
              <a:buChar char="l"/>
            </a:pPr>
            <a:r>
              <a:rPr lang="en-US" altLang="en-US" sz="2100">
                <a:latin typeface="Tahoma" panose="020B0604030504040204" pitchFamily="34" charset="0"/>
              </a:rPr>
              <a:t>Fraction of the saturation activity is:</a:t>
            </a:r>
            <a:endParaRPr lang="en-US" altLang="en-US" sz="1800">
              <a:latin typeface="Times New Roman" panose="02020603050405020304" pitchFamily="18" charset="0"/>
            </a:endParaRPr>
          </a:p>
        </p:txBody>
      </p:sp>
      <p:graphicFrame>
        <p:nvGraphicFramePr>
          <p:cNvPr id="83975" name="Object 4"/>
          <p:cNvGraphicFramePr>
            <a:graphicFrameLocks noChangeAspect="1"/>
          </p:cNvGraphicFramePr>
          <p:nvPr/>
        </p:nvGraphicFramePr>
        <p:xfrm>
          <a:off x="2000250" y="4286250"/>
          <a:ext cx="5143500" cy="5512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2752722" imgH="266790" progId="Equation.3">
                  <p:embed/>
                </p:oleObj>
              </mc:Choice>
              <mc:Fallback>
                <p:oleObj name="Equation" r:id="rId6" imgW="2752722" imgH="266790" progId="Equation.3">
                  <p:embed/>
                  <p:pic>
                    <p:nvPicPr>
                      <p:cNvPr id="83975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00250" y="4286250"/>
                        <a:ext cx="5143500" cy="55126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/>
          <p:cNvSpPr/>
          <p:nvPr/>
        </p:nvSpPr>
        <p:spPr>
          <a:xfrm>
            <a:off x="152400" y="513189"/>
            <a:ext cx="8839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+mn-lt"/>
              </a:rPr>
              <a:t>C: What fraction of the saturation activity is reached at this time?</a:t>
            </a:r>
          </a:p>
        </p:txBody>
      </p:sp>
    </p:spTree>
    <p:extLst>
      <p:ext uri="{BB962C8B-B14F-4D97-AF65-F5344CB8AC3E}">
        <p14:creationId xmlns:p14="http://schemas.microsoft.com/office/powerpoint/2010/main" val="42631446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800100"/>
            <a:ext cx="7467600" cy="3829050"/>
          </a:xfrm>
        </p:spPr>
        <p:txBody>
          <a:bodyPr>
            <a:normAutofit/>
          </a:bodyPr>
          <a:lstStyle/>
          <a:p>
            <a:pPr marL="400050" indent="-400050">
              <a:lnSpc>
                <a:spcPct val="80000"/>
              </a:lnSpc>
              <a:buNone/>
            </a:pPr>
            <a:r>
              <a:rPr lang="en-US" altLang="en-US" sz="2400" b="1" dirty="0"/>
              <a:t>problem:</a:t>
            </a:r>
          </a:p>
          <a:p>
            <a:pPr marL="400050" indent="-400050">
              <a:lnSpc>
                <a:spcPct val="80000"/>
              </a:lnSpc>
              <a:buNone/>
            </a:pPr>
            <a:endParaRPr lang="en-US" altLang="en-US" sz="1800" dirty="0"/>
          </a:p>
          <a:p>
            <a:pPr marL="400050" indent="-400050">
              <a:lnSpc>
                <a:spcPct val="80000"/>
              </a:lnSpc>
              <a:buNone/>
            </a:pPr>
            <a:r>
              <a:rPr lang="en-US" altLang="en-US" sz="2400" dirty="0"/>
              <a:t>Three grams of </a:t>
            </a:r>
            <a:r>
              <a:rPr lang="en-US" altLang="en-US" sz="2400" baseline="30000" dirty="0"/>
              <a:t>32</a:t>
            </a:r>
            <a:r>
              <a:rPr lang="en-US" altLang="en-US" sz="2400" dirty="0"/>
              <a:t>S are irradiated with fast neutrons</a:t>
            </a:r>
          </a:p>
          <a:p>
            <a:pPr marL="400050" indent="-400050">
              <a:lnSpc>
                <a:spcPct val="80000"/>
              </a:lnSpc>
              <a:buNone/>
            </a:pPr>
            <a:r>
              <a:rPr lang="en-US" altLang="en-US" sz="2400" dirty="0"/>
              <a:t>having a fluence rate of 155 cm</a:t>
            </a:r>
            <a:r>
              <a:rPr lang="en-US" altLang="en-US" sz="2400" baseline="30000" dirty="0"/>
              <a:t>-2</a:t>
            </a:r>
            <a:r>
              <a:rPr lang="en-US" altLang="en-US" sz="2400" dirty="0"/>
              <a:t>sec</a:t>
            </a:r>
            <a:r>
              <a:rPr lang="en-US" altLang="en-US" sz="2400" baseline="30000" dirty="0"/>
              <a:t>1</a:t>
            </a:r>
            <a:r>
              <a:rPr lang="en-US" altLang="en-US" sz="2400" dirty="0"/>
              <a:t> - cross-section is </a:t>
            </a:r>
          </a:p>
          <a:p>
            <a:pPr marL="400050" indent="-400050">
              <a:lnSpc>
                <a:spcPct val="80000"/>
              </a:lnSpc>
              <a:buNone/>
            </a:pPr>
            <a:r>
              <a:rPr lang="en-US" altLang="en-US" sz="2400" dirty="0"/>
              <a:t>0.200 barns and the half-life of </a:t>
            </a:r>
            <a:r>
              <a:rPr lang="en-US" altLang="en-US" sz="2400" baseline="30000" dirty="0"/>
              <a:t>32</a:t>
            </a:r>
            <a:r>
              <a:rPr lang="en-US" altLang="en-US" sz="2400" dirty="0"/>
              <a:t>P is 14.3 days</a:t>
            </a:r>
          </a:p>
          <a:p>
            <a:pPr marL="400050" indent="-400050">
              <a:lnSpc>
                <a:spcPct val="80000"/>
              </a:lnSpc>
              <a:buNone/>
            </a:pPr>
            <a:endParaRPr lang="en-US" altLang="en-US" sz="2400" dirty="0"/>
          </a:p>
          <a:p>
            <a:pPr marL="400050" indent="-400050" algn="just">
              <a:lnSpc>
                <a:spcPct val="80000"/>
              </a:lnSpc>
              <a:buClr>
                <a:schemeClr val="accent2"/>
              </a:buClr>
              <a:buNone/>
            </a:pPr>
            <a:r>
              <a:rPr lang="en-US" altLang="en-US" sz="2400" dirty="0"/>
              <a:t> a. What is the maximum </a:t>
            </a:r>
            <a:r>
              <a:rPr lang="en-US" altLang="en-US" sz="2400" baseline="30000" dirty="0"/>
              <a:t>32</a:t>
            </a:r>
            <a:r>
              <a:rPr lang="en-US" altLang="en-US" sz="2400" dirty="0"/>
              <a:t>P activity that can be induced?</a:t>
            </a:r>
          </a:p>
          <a:p>
            <a:pPr marL="400050" indent="-400050">
              <a:lnSpc>
                <a:spcPct val="80000"/>
              </a:lnSpc>
              <a:buNone/>
            </a:pPr>
            <a:endParaRPr lang="en-US" altLang="en-US" sz="2400" dirty="0"/>
          </a:p>
          <a:p>
            <a:pPr marL="400050" indent="-400050" algn="just">
              <a:lnSpc>
                <a:spcPct val="80000"/>
              </a:lnSpc>
              <a:buNone/>
            </a:pPr>
            <a:r>
              <a:rPr lang="en-US" altLang="en-US" sz="2400" b="1" u="sng" dirty="0"/>
              <a:t>Solution:  </a:t>
            </a:r>
          </a:p>
          <a:p>
            <a:pPr marL="400050" indent="-400050" algn="just">
              <a:lnSpc>
                <a:spcPct val="80000"/>
              </a:lnSpc>
              <a:buNone/>
            </a:pPr>
            <a:r>
              <a:rPr lang="en-US" altLang="en-US" sz="1800" dirty="0"/>
              <a:t>a.  </a:t>
            </a:r>
          </a:p>
        </p:txBody>
      </p:sp>
      <p:graphicFrame>
        <p:nvGraphicFramePr>
          <p:cNvPr id="84995" name="Object 2"/>
          <p:cNvGraphicFramePr>
            <a:graphicFrameLocks noChangeAspect="1"/>
          </p:cNvGraphicFramePr>
          <p:nvPr/>
        </p:nvGraphicFramePr>
        <p:xfrm>
          <a:off x="1548326" y="3543301"/>
          <a:ext cx="6286500" cy="14966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9420132" imgH="2228927" progId="">
                  <p:embed/>
                </p:oleObj>
              </mc:Choice>
              <mc:Fallback>
                <p:oleObj r:id="rId2" imgW="9420132" imgH="2228927" progId="">
                  <p:embed/>
                  <p:pic>
                    <p:nvPicPr>
                      <p:cNvPr id="84995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8326" y="3543301"/>
                        <a:ext cx="6286500" cy="149661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4996" name="Rectangle 6"/>
          <p:cNvSpPr>
            <a:spLocks noGrp="1" noChangeArrowheads="1"/>
          </p:cNvSpPr>
          <p:nvPr>
            <p:ph type="title"/>
          </p:nvPr>
        </p:nvSpPr>
        <p:spPr>
          <a:xfrm>
            <a:off x="1548326" y="209550"/>
            <a:ext cx="5829300" cy="857250"/>
          </a:xfrm>
        </p:spPr>
        <p:txBody>
          <a:bodyPr/>
          <a:lstStyle/>
          <a:p>
            <a:pPr algn="ctr"/>
            <a:r>
              <a:rPr lang="en-US" altLang="en-US" sz="2700" dirty="0">
                <a:solidFill>
                  <a:srgbClr val="FF0000"/>
                </a:solidFill>
              </a:rPr>
              <a:t>Neutron Activation cont’d</a:t>
            </a:r>
          </a:p>
        </p:txBody>
      </p:sp>
    </p:spTree>
    <p:extLst>
      <p:ext uri="{BB962C8B-B14F-4D97-AF65-F5344CB8AC3E}">
        <p14:creationId xmlns:p14="http://schemas.microsoft.com/office/powerpoint/2010/main" val="6492898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971550"/>
            <a:ext cx="8991600" cy="3143250"/>
          </a:xfrm>
        </p:spPr>
        <p:txBody>
          <a:bodyPr>
            <a:noAutofit/>
          </a:bodyPr>
          <a:lstStyle/>
          <a:p>
            <a:pPr marL="457200" indent="-457200">
              <a:lnSpc>
                <a:spcPct val="80000"/>
              </a:lnSpc>
              <a:buClr>
                <a:srgbClr val="0000FF"/>
              </a:buClr>
              <a:buNone/>
            </a:pPr>
            <a:r>
              <a:rPr lang="en-US" altLang="en-US" sz="2400" b="1" dirty="0">
                <a:solidFill>
                  <a:srgbClr val="0000FF"/>
                </a:solidFill>
              </a:rPr>
              <a:t>   </a:t>
            </a:r>
            <a:r>
              <a:rPr lang="en-US" altLang="en-US" sz="2400" dirty="0"/>
              <a:t>Nuclear reactor most prolific source</a:t>
            </a:r>
          </a:p>
          <a:p>
            <a:pPr marL="457200" indent="-457200">
              <a:lnSpc>
                <a:spcPct val="80000"/>
              </a:lnSpc>
              <a:buNone/>
            </a:pPr>
            <a:endParaRPr lang="en-US" altLang="en-US" sz="2400" dirty="0"/>
          </a:p>
          <a:p>
            <a:pPr marL="457200" indent="-457200" algn="just">
              <a:lnSpc>
                <a:spcPct val="80000"/>
              </a:lnSpc>
              <a:buFont typeface="Wingdings" panose="05000000000000000000" pitchFamily="2" charset="2"/>
              <a:buChar char="l"/>
            </a:pPr>
            <a:r>
              <a:rPr lang="en-US" altLang="en-US" sz="2400" dirty="0"/>
              <a:t>Energy spectrum from the fission of </a:t>
            </a:r>
            <a:r>
              <a:rPr lang="en-US" altLang="en-US" sz="2400" baseline="30000" dirty="0"/>
              <a:t>235</a:t>
            </a:r>
            <a:r>
              <a:rPr lang="en-US" altLang="en-US" sz="2400" dirty="0"/>
              <a:t>U extends from several </a:t>
            </a:r>
            <a:r>
              <a:rPr lang="en-US" altLang="en-US" sz="2400" dirty="0" err="1"/>
              <a:t>keV</a:t>
            </a:r>
            <a:r>
              <a:rPr lang="en-US" altLang="en-US" sz="2400" dirty="0"/>
              <a:t> to more than 10 MeV</a:t>
            </a:r>
          </a:p>
          <a:p>
            <a:pPr marL="457200" indent="-457200" algn="just">
              <a:lnSpc>
                <a:spcPct val="80000"/>
              </a:lnSpc>
              <a:buFont typeface="Wingdings" panose="05000000000000000000" pitchFamily="2" charset="2"/>
              <a:buChar char="l"/>
            </a:pPr>
            <a:endParaRPr lang="en-US" altLang="en-US" sz="2400" dirty="0"/>
          </a:p>
          <a:p>
            <a:pPr marL="457200" indent="-457200" algn="just">
              <a:lnSpc>
                <a:spcPct val="80000"/>
              </a:lnSpc>
              <a:buFont typeface="Wingdings" panose="05000000000000000000" pitchFamily="2" charset="2"/>
              <a:buChar char="l"/>
            </a:pPr>
            <a:r>
              <a:rPr lang="en-US" altLang="en-US" sz="2400" dirty="0"/>
              <a:t>Most probable energy ~ 0.7 MeV</a:t>
            </a:r>
          </a:p>
          <a:p>
            <a:pPr marL="457200" indent="-457200" algn="just">
              <a:lnSpc>
                <a:spcPct val="80000"/>
              </a:lnSpc>
              <a:buFont typeface="Wingdings" panose="05000000000000000000" pitchFamily="2" charset="2"/>
              <a:buChar char="l"/>
            </a:pPr>
            <a:endParaRPr lang="en-US" altLang="en-US" sz="2400" dirty="0"/>
          </a:p>
          <a:p>
            <a:pPr marL="457200" indent="-457200" algn="just">
              <a:lnSpc>
                <a:spcPct val="80000"/>
              </a:lnSpc>
              <a:buFont typeface="Wingdings" panose="05000000000000000000" pitchFamily="2" charset="2"/>
              <a:buChar char="l"/>
            </a:pPr>
            <a:r>
              <a:rPr lang="en-US" altLang="en-US" sz="2400" dirty="0"/>
              <a:t>Average energy ~ 2 MeV</a:t>
            </a:r>
          </a:p>
          <a:p>
            <a:pPr marL="457200" indent="-457200" algn="just">
              <a:lnSpc>
                <a:spcPct val="80000"/>
              </a:lnSpc>
              <a:buFont typeface="Wingdings" panose="05000000000000000000" pitchFamily="2" charset="2"/>
              <a:buChar char="l"/>
            </a:pPr>
            <a:endParaRPr lang="en-US" altLang="en-US" sz="2400" dirty="0"/>
          </a:p>
          <a:p>
            <a:pPr marL="457200" indent="-457200" algn="just">
              <a:lnSpc>
                <a:spcPct val="80000"/>
              </a:lnSpc>
              <a:buFont typeface="Wingdings" panose="05000000000000000000" pitchFamily="2" charset="2"/>
              <a:buChar char="l"/>
            </a:pPr>
            <a:r>
              <a:rPr lang="en-US" altLang="en-US" sz="2400" dirty="0"/>
              <a:t>There are no naturally occurring radioisotopes which emit neutrons </a:t>
            </a:r>
          </a:p>
        </p:txBody>
      </p:sp>
      <p:sp>
        <p:nvSpPr>
          <p:cNvPr id="38915" name="Rectangle 5"/>
          <p:cNvSpPr>
            <a:spLocks noGrp="1" noChangeArrowheads="1"/>
          </p:cNvSpPr>
          <p:nvPr>
            <p:ph type="title"/>
          </p:nvPr>
        </p:nvSpPr>
        <p:spPr>
          <a:xfrm>
            <a:off x="1543050" y="285750"/>
            <a:ext cx="6172200" cy="857250"/>
          </a:xfrm>
        </p:spPr>
        <p:txBody>
          <a:bodyPr/>
          <a:lstStyle/>
          <a:p>
            <a:pPr algn="ctr"/>
            <a:r>
              <a:rPr lang="en-US" altLang="en-US" sz="2700" dirty="0">
                <a:solidFill>
                  <a:srgbClr val="FF0000"/>
                </a:solidFill>
              </a:rPr>
              <a:t>Sources of Neutrons cont’d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1600" y="2130567"/>
            <a:ext cx="2610612" cy="1957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81033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3">
            <a:extLst>
              <a:ext uri="{FF2B5EF4-FFF2-40B4-BE49-F238E27FC236}">
                <a16:creationId xmlns:a16="http://schemas.microsoft.com/office/drawing/2014/main" id="{14C922B5-AD14-7B29-3766-E25384B4940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52400" y="2395427"/>
            <a:ext cx="8991600" cy="1657350"/>
          </a:xfrm>
        </p:spPr>
        <p:txBody>
          <a:bodyPr>
            <a:normAutofit/>
          </a:bodyPr>
          <a:lstStyle/>
          <a:p>
            <a:pPr marL="400050" indent="-400050">
              <a:lnSpc>
                <a:spcPct val="90000"/>
              </a:lnSpc>
              <a:buClr>
                <a:schemeClr val="accent2"/>
              </a:buClr>
              <a:buNone/>
            </a:pPr>
            <a:r>
              <a:rPr lang="en-US" altLang="en-US" sz="1800" b="1" dirty="0"/>
              <a:t>b. </a:t>
            </a:r>
            <a:r>
              <a:rPr lang="en-US" altLang="en-US" sz="2400" dirty="0"/>
              <a:t>How many days are needed for the level of the activity to reach 3/4 maximum?</a:t>
            </a:r>
            <a:endParaRPr lang="en-US" altLang="en-US" sz="2400" u="sng" dirty="0"/>
          </a:p>
          <a:p>
            <a:pPr marL="400050" indent="-400050" algn="just">
              <a:lnSpc>
                <a:spcPct val="90000"/>
              </a:lnSpc>
              <a:buClr>
                <a:schemeClr val="accent2"/>
              </a:buClr>
              <a:buNone/>
            </a:pPr>
            <a:r>
              <a:rPr lang="en-US" altLang="en-US" sz="2400" b="1" u="sng" dirty="0"/>
              <a:t>Solution</a:t>
            </a:r>
            <a:r>
              <a:rPr lang="en-US" altLang="en-US" sz="2400" b="1" dirty="0"/>
              <a:t>:</a:t>
            </a:r>
          </a:p>
          <a:p>
            <a:pPr marL="400050" indent="-400050">
              <a:lnSpc>
                <a:spcPct val="90000"/>
              </a:lnSpc>
              <a:buClr>
                <a:schemeClr val="accent2"/>
              </a:buClr>
              <a:buNone/>
            </a:pPr>
            <a:r>
              <a:rPr lang="en-US" altLang="en-US" sz="2400" dirty="0"/>
              <a:t>b. Time t needed to reach 3/4 of the value can be calculated:</a:t>
            </a:r>
          </a:p>
        </p:txBody>
      </p:sp>
      <p:graphicFrame>
        <p:nvGraphicFramePr>
          <p:cNvPr id="86019" name="Object 2">
            <a:extLst>
              <a:ext uri="{FF2B5EF4-FFF2-40B4-BE49-F238E27FC236}">
                <a16:creationId xmlns:a16="http://schemas.microsoft.com/office/drawing/2014/main" id="{BEBECE2C-84AA-E45F-54D6-74E00B7EDAB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571750" y="1714500"/>
          <a:ext cx="38862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5153022" imgH="981204" progId="">
                  <p:embed/>
                </p:oleObj>
              </mc:Choice>
              <mc:Fallback>
                <p:oleObj r:id="rId2" imgW="5153022" imgH="981204" progId="">
                  <p:embed/>
                  <p:pic>
                    <p:nvPicPr>
                      <p:cNvPr id="86019" name="Object 2">
                        <a:extLst>
                          <a:ext uri="{FF2B5EF4-FFF2-40B4-BE49-F238E27FC236}">
                            <a16:creationId xmlns:a16="http://schemas.microsoft.com/office/drawing/2014/main" id="{BEBECE2C-84AA-E45F-54D6-74E00B7EDAB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71750" y="1714500"/>
                        <a:ext cx="3886200" cy="685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6020" name="Object 3">
            <a:extLst>
              <a:ext uri="{FF2B5EF4-FFF2-40B4-BE49-F238E27FC236}">
                <a16:creationId xmlns:a16="http://schemas.microsoft.com/office/drawing/2014/main" id="{25CF825A-346F-85ED-2C65-9436013853D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32977557"/>
              </p:ext>
            </p:extLst>
          </p:nvPr>
        </p:nvGraphicFramePr>
        <p:xfrm>
          <a:off x="3257550" y="3943350"/>
          <a:ext cx="2628900" cy="1085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4" imgW="3162351" imgH="1400175" progId="">
                  <p:embed/>
                </p:oleObj>
              </mc:Choice>
              <mc:Fallback>
                <p:oleObj r:id="rId4" imgW="3162351" imgH="1400175" progId="">
                  <p:embed/>
                  <p:pic>
                    <p:nvPicPr>
                      <p:cNvPr id="86020" name="Object 3">
                        <a:extLst>
                          <a:ext uri="{FF2B5EF4-FFF2-40B4-BE49-F238E27FC236}">
                            <a16:creationId xmlns:a16="http://schemas.microsoft.com/office/drawing/2014/main" id="{25CF825A-346F-85ED-2C65-9436013853D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57550" y="3943350"/>
                        <a:ext cx="2628900" cy="1085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6021" name="Text Box 7">
            <a:extLst>
              <a:ext uri="{FF2B5EF4-FFF2-40B4-BE49-F238E27FC236}">
                <a16:creationId xmlns:a16="http://schemas.microsoft.com/office/drawing/2014/main" id="{6D0C2997-45BF-AEF9-4374-16A4F9DDE5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1126331"/>
            <a:ext cx="7696200" cy="7571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52425" indent="-3524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  <a:spcBef>
                <a:spcPct val="20000"/>
              </a:spcBef>
              <a:buSzPct val="90000"/>
              <a:buFont typeface="Wingdings" panose="05000000000000000000" pitchFamily="2" charset="2"/>
              <a:buChar char="l"/>
            </a:pPr>
            <a:r>
              <a:rPr lang="en-US" altLang="en-US" dirty="0">
                <a:latin typeface="+mn-lt"/>
              </a:rPr>
              <a:t>Since there are 3.7 </a:t>
            </a:r>
            <a:r>
              <a:rPr lang="en-US" altLang="en-US" dirty="0">
                <a:latin typeface="+mn-lt"/>
                <a:sym typeface="Symbol" panose="05050102010706020507" pitchFamily="18" charset="2"/>
              </a:rPr>
              <a:t></a:t>
            </a:r>
            <a:r>
              <a:rPr lang="en-US" altLang="en-US" dirty="0">
                <a:latin typeface="+mn-lt"/>
              </a:rPr>
              <a:t> 10</a:t>
            </a:r>
            <a:r>
              <a:rPr lang="en-US" altLang="en-US" baseline="30000" dirty="0">
                <a:latin typeface="+mn-lt"/>
              </a:rPr>
              <a:t>10</a:t>
            </a:r>
            <a:r>
              <a:rPr lang="en-US" altLang="en-US" dirty="0">
                <a:latin typeface="+mn-lt"/>
              </a:rPr>
              <a:t> disintegrations/ second/Curie   </a:t>
            </a:r>
            <a:r>
              <a:rPr lang="en-US" altLang="en-US" dirty="0">
                <a:latin typeface="+mn-lt"/>
                <a:sym typeface="Wingdings 3" panose="05040102010807070707" pitchFamily="18" charset="2"/>
              </a:rPr>
              <a:t></a:t>
            </a:r>
            <a:endParaRPr lang="en-US" altLang="en-US" dirty="0">
              <a:latin typeface="+mn-lt"/>
            </a:endParaRPr>
          </a:p>
        </p:txBody>
      </p:sp>
      <p:sp>
        <p:nvSpPr>
          <p:cNvPr id="86022" name="Rectangle 9">
            <a:extLst>
              <a:ext uri="{FF2B5EF4-FFF2-40B4-BE49-F238E27FC236}">
                <a16:creationId xmlns:a16="http://schemas.microsoft.com/office/drawing/2014/main" id="{C880E906-BEFE-132F-101E-7E7D7594AE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14550" y="342901"/>
            <a:ext cx="520065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3200" dirty="0">
                <a:solidFill>
                  <a:srgbClr val="FF0000"/>
                </a:solidFill>
              </a:rPr>
              <a:t>Neutron Activation cont’d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Grp="1" noChangeArrowheads="1"/>
          </p:cNvSpPr>
          <p:nvPr>
            <p:ph type="title"/>
          </p:nvPr>
        </p:nvSpPr>
        <p:spPr>
          <a:xfrm>
            <a:off x="1520428" y="259556"/>
            <a:ext cx="6137672" cy="788194"/>
          </a:xfrm>
        </p:spPr>
        <p:txBody>
          <a:bodyPr>
            <a:normAutofit/>
          </a:bodyPr>
          <a:lstStyle/>
          <a:p>
            <a:pPr algn="ctr" eaLnBrk="1" hangingPunct="1"/>
            <a:r>
              <a:rPr lang="en-US" altLang="en-US" sz="3200" dirty="0">
                <a:solidFill>
                  <a:srgbClr val="FF0000"/>
                </a:solidFill>
              </a:rPr>
              <a:t>Charged Particle Emission</a:t>
            </a:r>
          </a:p>
        </p:txBody>
      </p:sp>
      <p:sp>
        <p:nvSpPr>
          <p:cNvPr id="87043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959644"/>
            <a:ext cx="6515100" cy="3140869"/>
          </a:xfrm>
        </p:spPr>
        <p:txBody>
          <a:bodyPr>
            <a:normAutofit lnSpcReduction="10000"/>
          </a:bodyPr>
          <a:lstStyle/>
          <a:p>
            <a:pPr eaLnBrk="1" hangingPunct="1">
              <a:buClrTx/>
              <a:buFont typeface="Wingdings" panose="05000000000000000000" pitchFamily="2" charset="2"/>
              <a:buChar char="l"/>
            </a:pPr>
            <a:r>
              <a:rPr lang="en-US" altLang="en-US" sz="2400" dirty="0"/>
              <a:t>A second type of general reaction for slow neutrons is that giving rise to charged particle emission. </a:t>
            </a:r>
          </a:p>
          <a:p>
            <a:pPr eaLnBrk="1" hangingPunct="1">
              <a:buClrTx/>
              <a:buFont typeface="Wingdings" panose="05000000000000000000" pitchFamily="2" charset="2"/>
              <a:buChar char="l"/>
            </a:pPr>
            <a:endParaRPr lang="en-US" altLang="en-US" sz="2400" dirty="0"/>
          </a:p>
          <a:p>
            <a:pPr eaLnBrk="1" hangingPunct="1">
              <a:buClrTx/>
              <a:buFont typeface="Wingdings" panose="05000000000000000000" pitchFamily="2" charset="2"/>
              <a:buChar char="l"/>
            </a:pPr>
            <a:r>
              <a:rPr lang="en-US" altLang="en-US" sz="2400" dirty="0"/>
              <a:t>Typical examples include (</a:t>
            </a:r>
            <a:r>
              <a:rPr lang="en-US" altLang="en-US" sz="2400" dirty="0" err="1"/>
              <a:t>n,p</a:t>
            </a:r>
            <a:r>
              <a:rPr lang="en-US" altLang="en-US" sz="2400" dirty="0"/>
              <a:t>), (</a:t>
            </a:r>
            <a:r>
              <a:rPr lang="en-US" altLang="en-US" sz="2400" dirty="0" err="1"/>
              <a:t>n,d</a:t>
            </a:r>
            <a:r>
              <a:rPr lang="en-US" altLang="en-US" sz="2400" dirty="0"/>
              <a:t>), and (n,</a:t>
            </a:r>
            <a:r>
              <a:rPr lang="en-US" altLang="en-US" sz="2400" dirty="0">
                <a:cs typeface="Times New Roman" panose="02020603050405020304" pitchFamily="18" charset="0"/>
              </a:rPr>
              <a:t>α</a:t>
            </a:r>
            <a:r>
              <a:rPr lang="en-US" altLang="en-US" sz="2400" dirty="0"/>
              <a:t>) reactions, i.e., reactions in which a proton, a deuteron, or an alpha particle is ejected from the target nucleus.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9244" y="2419350"/>
            <a:ext cx="2229956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34123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>
          <a:xfrm>
            <a:off x="1447800" y="348852"/>
            <a:ext cx="6137672" cy="788194"/>
          </a:xfrm>
        </p:spPr>
        <p:txBody>
          <a:bodyPr>
            <a:normAutofit/>
          </a:bodyPr>
          <a:lstStyle/>
          <a:p>
            <a:pPr algn="ctr" eaLnBrk="1" hangingPunct="1">
              <a:defRPr/>
            </a:pPr>
            <a:r>
              <a:rPr lang="en-US" sz="3200" dirty="0">
                <a:solidFill>
                  <a:srgbClr val="FF0000"/>
                </a:solidFill>
              </a:rPr>
              <a:t>Fission</a:t>
            </a:r>
          </a:p>
        </p:txBody>
      </p:sp>
      <p:sp>
        <p:nvSpPr>
          <p:cNvPr id="8806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59682"/>
            <a:ext cx="8458200" cy="3140869"/>
          </a:xfrm>
        </p:spPr>
        <p:txBody>
          <a:bodyPr>
            <a:normAutofit/>
          </a:bodyPr>
          <a:lstStyle/>
          <a:p>
            <a:pPr marL="198835" indent="-198835">
              <a:lnSpc>
                <a:spcPct val="90000"/>
              </a:lnSpc>
              <a:buFont typeface="Wingdings" panose="05000000000000000000" pitchFamily="2" charset="2"/>
              <a:buChar char="l"/>
            </a:pPr>
            <a:r>
              <a:rPr lang="en-US" altLang="en-US" dirty="0"/>
              <a:t> </a:t>
            </a:r>
            <a:r>
              <a:rPr lang="en-US" altLang="en-US" sz="2400" dirty="0"/>
              <a:t>A  type of neutron-induced reaction is fission. </a:t>
            </a:r>
          </a:p>
          <a:p>
            <a:pPr marL="198835" indent="-198835">
              <a:lnSpc>
                <a:spcPct val="90000"/>
              </a:lnSpc>
              <a:buFont typeface="Wingdings" panose="05000000000000000000" pitchFamily="2" charset="2"/>
              <a:buChar char="l"/>
            </a:pPr>
            <a:endParaRPr lang="en-US" altLang="en-US" sz="2400" dirty="0"/>
          </a:p>
          <a:p>
            <a:pPr marL="198835" indent="-198835">
              <a:lnSpc>
                <a:spcPct val="90000"/>
              </a:lnSpc>
              <a:buFont typeface="Wingdings" panose="05000000000000000000" pitchFamily="2" charset="2"/>
              <a:buChar char="l"/>
            </a:pPr>
            <a:r>
              <a:rPr lang="en-US" altLang="en-US" sz="2400" dirty="0"/>
              <a:t> Generally, fission occurs following the absorption of a slow neutron by several of the very heavy elements. </a:t>
            </a:r>
          </a:p>
          <a:p>
            <a:pPr marL="198835" indent="-198835">
              <a:lnSpc>
                <a:spcPct val="90000"/>
              </a:lnSpc>
              <a:buFont typeface="Wingdings" panose="05000000000000000000" pitchFamily="2" charset="2"/>
              <a:buChar char="l"/>
            </a:pPr>
            <a:endParaRPr lang="en-US" altLang="en-US" sz="2400" dirty="0"/>
          </a:p>
          <a:p>
            <a:pPr marL="198835" indent="-198835">
              <a:lnSpc>
                <a:spcPct val="90000"/>
              </a:lnSpc>
              <a:buFont typeface="Wingdings" panose="05000000000000000000" pitchFamily="2" charset="2"/>
              <a:buChar char="l"/>
            </a:pPr>
            <a:r>
              <a:rPr lang="en-US" altLang="en-US" sz="2400" dirty="0"/>
              <a:t> When </a:t>
            </a:r>
            <a:r>
              <a:rPr lang="en-US" altLang="en-US" sz="2400" baseline="30000" dirty="0"/>
              <a:t>235</a:t>
            </a:r>
            <a:r>
              <a:rPr lang="en-US" altLang="en-US" sz="2400" dirty="0"/>
              <a:t>U nuclei undergo fission by neutrons, an average of 2 to 3 neutrons are emitted along with associated gamma radiation. </a:t>
            </a:r>
          </a:p>
        </p:txBody>
      </p:sp>
    </p:spTree>
    <p:extLst>
      <p:ext uri="{BB962C8B-B14F-4D97-AF65-F5344CB8AC3E}">
        <p14:creationId xmlns:p14="http://schemas.microsoft.com/office/powerpoint/2010/main" val="198537253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257300"/>
            <a:ext cx="8382000" cy="2000250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  <a:buClrTx/>
              <a:buFont typeface="Wingdings" panose="05000000000000000000" pitchFamily="2" charset="2"/>
              <a:buChar char="l"/>
            </a:pPr>
            <a:r>
              <a:rPr lang="en-US" altLang="en-US" sz="2400" dirty="0"/>
              <a:t>When a thermal neutron is absorbed in </a:t>
            </a:r>
            <a:r>
              <a:rPr lang="en-US" altLang="en-US" sz="2400" baseline="30000" dirty="0"/>
              <a:t>235</a:t>
            </a:r>
            <a:r>
              <a:rPr lang="en-US" altLang="en-US" sz="2400" dirty="0"/>
              <a:t>U (580 barns), </a:t>
            </a:r>
            <a:r>
              <a:rPr lang="en-US" altLang="en-US" sz="2400" baseline="30000" dirty="0"/>
              <a:t>239</a:t>
            </a:r>
            <a:r>
              <a:rPr lang="en-US" altLang="en-US" sz="2400" dirty="0"/>
              <a:t>Pu (747 barns) or </a:t>
            </a:r>
            <a:r>
              <a:rPr lang="en-US" altLang="en-US" sz="2400" baseline="30000" dirty="0"/>
              <a:t>233</a:t>
            </a:r>
            <a:r>
              <a:rPr lang="en-US" altLang="en-US" sz="2400" dirty="0"/>
              <a:t>U (525 barns) vibrations in these nuclei cause them to split (fission) under mutual electrostatic repulsion of its parts</a:t>
            </a:r>
          </a:p>
          <a:p>
            <a:pPr>
              <a:lnSpc>
                <a:spcPct val="80000"/>
              </a:lnSpc>
              <a:buClrTx/>
              <a:buFont typeface="Wingdings" panose="05000000000000000000" pitchFamily="2" charset="2"/>
              <a:buChar char="l"/>
            </a:pPr>
            <a:endParaRPr lang="en-US" altLang="en-US" sz="2400" dirty="0"/>
          </a:p>
          <a:p>
            <a:pPr>
              <a:lnSpc>
                <a:spcPct val="80000"/>
              </a:lnSpc>
              <a:buClrTx/>
              <a:buFont typeface="Wingdings" panose="05000000000000000000" pitchFamily="2" charset="2"/>
              <a:buChar char="l"/>
            </a:pPr>
            <a:r>
              <a:rPr lang="en-US" altLang="en-US" sz="2400" dirty="0"/>
              <a:t>In general:</a:t>
            </a:r>
          </a:p>
          <a:p>
            <a:pPr>
              <a:lnSpc>
                <a:spcPct val="80000"/>
              </a:lnSpc>
            </a:pPr>
            <a:endParaRPr lang="en-US" altLang="en-US" dirty="0">
              <a:solidFill>
                <a:srgbClr val="0000FF"/>
              </a:solidFill>
            </a:endParaRPr>
          </a:p>
        </p:txBody>
      </p:sp>
      <p:graphicFrame>
        <p:nvGraphicFramePr>
          <p:cNvPr id="89091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26225530"/>
              </p:ext>
            </p:extLst>
          </p:nvPr>
        </p:nvGraphicFramePr>
        <p:xfrm>
          <a:off x="2514599" y="3257550"/>
          <a:ext cx="4916127" cy="152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6258050" imgH="1924024" progId="">
                  <p:embed/>
                </p:oleObj>
              </mc:Choice>
              <mc:Fallback>
                <p:oleObj r:id="rId2" imgW="6258050" imgH="1924024" progId="">
                  <p:embed/>
                  <p:pic>
                    <p:nvPicPr>
                      <p:cNvPr id="89091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4599" y="3257550"/>
                        <a:ext cx="4916127" cy="1524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9092" name="Rectangle 5"/>
          <p:cNvSpPr>
            <a:spLocks noGrp="1" noChangeArrowheads="1"/>
          </p:cNvSpPr>
          <p:nvPr>
            <p:ph type="title"/>
          </p:nvPr>
        </p:nvSpPr>
        <p:spPr>
          <a:xfrm>
            <a:off x="1600200" y="208360"/>
            <a:ext cx="5829300" cy="857250"/>
          </a:xfrm>
        </p:spPr>
        <p:txBody>
          <a:bodyPr/>
          <a:lstStyle/>
          <a:p>
            <a:pPr algn="ctr"/>
            <a:r>
              <a:rPr lang="en-US" altLang="en-US" sz="2700" dirty="0">
                <a:solidFill>
                  <a:srgbClr val="FF0000"/>
                </a:solidFill>
              </a:rPr>
              <a:t>Fission </a:t>
            </a:r>
          </a:p>
        </p:txBody>
      </p:sp>
    </p:spTree>
    <p:extLst>
      <p:ext uri="{BB962C8B-B14F-4D97-AF65-F5344CB8AC3E}">
        <p14:creationId xmlns:p14="http://schemas.microsoft.com/office/powerpoint/2010/main" val="145173025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7659" name="Group 109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7782600"/>
              </p:ext>
            </p:extLst>
          </p:nvPr>
        </p:nvGraphicFramePr>
        <p:xfrm>
          <a:off x="1291856" y="1581150"/>
          <a:ext cx="6477000" cy="3200399"/>
        </p:xfrm>
        <a:graphic>
          <a:graphicData uri="http://schemas.openxmlformats.org/drawingml/2006/table">
            <a:tbl>
              <a:tblPr/>
              <a:tblGrid>
                <a:gridCol w="5181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823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kinetic energy of charged fission fragments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162 MeV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641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fission neutrons</a:t>
                      </a:r>
                    </a:p>
                  </a:txBody>
                  <a:tcPr marL="68580" marR="68580"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    6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09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fission gamma rays</a:t>
                      </a:r>
                    </a:p>
                  </a:txBody>
                  <a:tcPr marL="68580" marR="68580"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    6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09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subsequent beta decay</a:t>
                      </a:r>
                    </a:p>
                  </a:txBody>
                  <a:tcPr marL="68580" marR="68580"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    5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09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subsequent gamma decay </a:t>
                      </a:r>
                    </a:p>
                  </a:txBody>
                  <a:tcPr marL="68580" marR="68580"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    5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641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neutrinos</a:t>
                      </a:r>
                    </a:p>
                  </a:txBody>
                  <a:tcPr marL="68580" marR="68580"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   11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641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total</a:t>
                      </a:r>
                    </a:p>
                  </a:txBody>
                  <a:tcPr marL="68580" marR="68580"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195 </a:t>
                      </a:r>
                      <a:r>
                        <a:rPr kumimoji="0" 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MeV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90141" name="Text Box 1095"/>
          <p:cNvSpPr txBox="1">
            <a:spLocks noChangeArrowheads="1"/>
          </p:cNvSpPr>
          <p:nvPr/>
        </p:nvSpPr>
        <p:spPr bwMode="auto">
          <a:xfrm>
            <a:off x="609600" y="438150"/>
            <a:ext cx="7162800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20000"/>
              </a:spcBef>
            </a:pPr>
            <a:r>
              <a:rPr lang="en-US" altLang="en-US" sz="3200" dirty="0">
                <a:solidFill>
                  <a:srgbClr val="FF0000"/>
                </a:solidFill>
                <a:latin typeface="+mn-lt"/>
              </a:rPr>
              <a:t>Distribution of Energy Among Products Released by Fission of </a:t>
            </a:r>
            <a:r>
              <a:rPr lang="en-US" altLang="en-US" sz="3200" baseline="30000" dirty="0">
                <a:solidFill>
                  <a:srgbClr val="FF0000"/>
                </a:solidFill>
                <a:latin typeface="+mn-lt"/>
              </a:rPr>
              <a:t>235</a:t>
            </a:r>
            <a:r>
              <a:rPr lang="en-US" altLang="en-US" sz="3200" dirty="0">
                <a:solidFill>
                  <a:srgbClr val="FF0000"/>
                </a:solidFill>
                <a:latin typeface="+mn-lt"/>
              </a:rPr>
              <a:t>U</a:t>
            </a:r>
          </a:p>
        </p:txBody>
      </p:sp>
    </p:spTree>
    <p:extLst>
      <p:ext uri="{BB962C8B-B14F-4D97-AF65-F5344CB8AC3E}">
        <p14:creationId xmlns:p14="http://schemas.microsoft.com/office/powerpoint/2010/main" val="255707946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3320" y="1485900"/>
            <a:ext cx="8534400" cy="3657600"/>
          </a:xfrm>
        </p:spPr>
        <p:txBody>
          <a:bodyPr>
            <a:noAutofit/>
          </a:bodyPr>
          <a:lstStyle/>
          <a:p>
            <a:pPr>
              <a:buClrTx/>
              <a:buFont typeface="Wingdings" panose="05000000000000000000" pitchFamily="2" charset="2"/>
              <a:buChar char="l"/>
            </a:pPr>
            <a:r>
              <a:rPr lang="en-US" altLang="en-US" sz="2400" dirty="0"/>
              <a:t>The fission process is bimodal in distribution</a:t>
            </a:r>
          </a:p>
          <a:p>
            <a:pPr>
              <a:buClrTx/>
              <a:buFont typeface="Wingdings" panose="05000000000000000000" pitchFamily="2" charset="2"/>
              <a:buChar char="l"/>
            </a:pPr>
            <a:r>
              <a:rPr lang="en-US" altLang="en-US" sz="2400" dirty="0"/>
              <a:t>All fission fragments are radioactive and there are several steps before stable daughters are produced</a:t>
            </a:r>
          </a:p>
          <a:p>
            <a:pPr>
              <a:buClrTx/>
              <a:buFont typeface="Wingdings" panose="05000000000000000000" pitchFamily="2" charset="2"/>
              <a:buChar char="l"/>
            </a:pPr>
            <a:r>
              <a:rPr lang="en-US" altLang="en-US" sz="2400" dirty="0"/>
              <a:t>Decay of the collective fission-product activity following fission of a number of atoms is:</a:t>
            </a:r>
          </a:p>
          <a:p>
            <a:pPr>
              <a:buClrTx/>
              <a:buFont typeface="Wingdings" panose="05000000000000000000" pitchFamily="2" charset="2"/>
              <a:buNone/>
            </a:pPr>
            <a:r>
              <a:rPr lang="en-US" altLang="en-US" sz="2400" dirty="0"/>
              <a:t>                         A </a:t>
            </a:r>
            <a:r>
              <a:rPr lang="en-US" altLang="en-US" sz="2400" dirty="0">
                <a:sym typeface="Symbol" panose="05050102010706020507" pitchFamily="18" charset="2"/>
              </a:rPr>
              <a:t> 10</a:t>
            </a:r>
            <a:r>
              <a:rPr lang="en-US" altLang="en-US" sz="2400" baseline="30000" dirty="0">
                <a:sym typeface="Symbol" panose="05050102010706020507" pitchFamily="18" charset="2"/>
              </a:rPr>
              <a:t>-16</a:t>
            </a:r>
            <a:r>
              <a:rPr lang="en-US" altLang="en-US" sz="2400" dirty="0">
                <a:sym typeface="Symbol" panose="05050102010706020507" pitchFamily="18" charset="2"/>
              </a:rPr>
              <a:t> t</a:t>
            </a:r>
            <a:r>
              <a:rPr lang="en-US" altLang="en-US" sz="2400" baseline="30000" dirty="0">
                <a:sym typeface="Symbol" panose="05050102010706020507" pitchFamily="18" charset="2"/>
              </a:rPr>
              <a:t>-1.2</a:t>
            </a:r>
            <a:r>
              <a:rPr lang="en-US" altLang="en-US" sz="2400" dirty="0">
                <a:sym typeface="Symbol" panose="05050102010706020507" pitchFamily="18" charset="2"/>
              </a:rPr>
              <a:t> curies/fission</a:t>
            </a:r>
            <a:endParaRPr lang="en-US" altLang="en-US" sz="2400" dirty="0"/>
          </a:p>
          <a:p>
            <a:pPr>
              <a:buClrTx/>
              <a:buFont typeface="Wingdings" panose="05000000000000000000" pitchFamily="2" charset="2"/>
              <a:buChar char="l"/>
            </a:pPr>
            <a:r>
              <a:rPr lang="en-US" altLang="en-US" sz="2400" dirty="0"/>
              <a:t>where t is in days</a:t>
            </a:r>
          </a:p>
        </p:txBody>
      </p:sp>
      <p:sp>
        <p:nvSpPr>
          <p:cNvPr id="52229" name="Rectangle 5"/>
          <p:cNvSpPr>
            <a:spLocks noGrp="1" noChangeArrowheads="1"/>
          </p:cNvSpPr>
          <p:nvPr>
            <p:ph type="title"/>
          </p:nvPr>
        </p:nvSpPr>
        <p:spPr>
          <a:xfrm>
            <a:off x="303320" y="590550"/>
            <a:ext cx="8534400" cy="1065610"/>
          </a:xfrm>
        </p:spPr>
        <p:txBody>
          <a:bodyPr>
            <a:noAutofit/>
          </a:bodyPr>
          <a:lstStyle/>
          <a:p>
            <a:pPr algn="ctr">
              <a:defRPr/>
            </a:pPr>
            <a:r>
              <a:rPr lang="en-US" sz="3200" dirty="0">
                <a:solidFill>
                  <a:srgbClr val="FF0000"/>
                </a:solidFill>
              </a:rPr>
              <a:t>Distribution of Energy Among Products Released by Fission of </a:t>
            </a:r>
            <a:r>
              <a:rPr lang="en-US" sz="3200" baseline="30000" dirty="0">
                <a:solidFill>
                  <a:srgbClr val="FF0000"/>
                </a:solidFill>
              </a:rPr>
              <a:t>235</a:t>
            </a:r>
            <a:r>
              <a:rPr lang="en-US" sz="3200" dirty="0">
                <a:solidFill>
                  <a:srgbClr val="FF0000"/>
                </a:solidFill>
              </a:rPr>
              <a:t>U</a:t>
            </a:r>
            <a:br>
              <a:rPr lang="en-US" sz="3200" b="1" dirty="0">
                <a:solidFill>
                  <a:schemeClr val="tx1"/>
                </a:solidFill>
              </a:rPr>
            </a:br>
            <a:endParaRPr lang="en-US" sz="3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197374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le 1"/>
          <p:cNvSpPr>
            <a:spLocks noGrp="1"/>
          </p:cNvSpPr>
          <p:nvPr>
            <p:ph type="title"/>
          </p:nvPr>
        </p:nvSpPr>
        <p:spPr>
          <a:xfrm>
            <a:off x="457200" y="209550"/>
            <a:ext cx="8229600" cy="857250"/>
          </a:xfrm>
        </p:spPr>
        <p:txBody>
          <a:bodyPr/>
          <a:lstStyle/>
          <a:p>
            <a:pPr algn="ctr" eaLnBrk="1" hangingPunct="1">
              <a:defRPr/>
            </a:pPr>
            <a:r>
              <a:rPr lang="en-US" sz="2700" dirty="0">
                <a:solidFill>
                  <a:srgbClr val="FF0000"/>
                </a:solidFill>
              </a:rPr>
              <a:t>Fission cont’d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971550"/>
            <a:ext cx="4038600" cy="3962400"/>
          </a:xfrm>
        </p:spPr>
        <p:txBody>
          <a:bodyPr>
            <a:normAutofit/>
          </a:bodyPr>
          <a:lstStyle/>
          <a:p>
            <a:pPr marL="198882" indent="-198882">
              <a:lnSpc>
                <a:spcPct val="90000"/>
              </a:lnSpc>
              <a:buFont typeface="Wingdings" panose="05000000000000000000" pitchFamily="2" charset="2"/>
              <a:buChar char="l"/>
              <a:defRPr/>
            </a:pPr>
            <a:r>
              <a:rPr lang="en-US" dirty="0"/>
              <a:t> </a:t>
            </a:r>
            <a:r>
              <a:rPr lang="en-US" sz="2400" dirty="0"/>
              <a:t>The nucleus splits into two smaller nuclei which are called primary fission products or fission fragments. </a:t>
            </a:r>
          </a:p>
          <a:p>
            <a:pPr marL="198882" indent="-198882">
              <a:lnSpc>
                <a:spcPct val="90000"/>
              </a:lnSpc>
              <a:buFont typeface="Wingdings" panose="05000000000000000000" pitchFamily="2" charset="2"/>
              <a:buChar char="l"/>
              <a:defRPr/>
            </a:pPr>
            <a:endParaRPr lang="en-US" sz="2400" dirty="0"/>
          </a:p>
          <a:p>
            <a:pPr marL="198882" indent="-198882">
              <a:lnSpc>
                <a:spcPct val="90000"/>
              </a:lnSpc>
              <a:buFont typeface="Wingdings" panose="05000000000000000000" pitchFamily="2" charset="2"/>
              <a:buChar char="l"/>
              <a:defRPr/>
            </a:pPr>
            <a:r>
              <a:rPr lang="en-US" sz="2400" dirty="0"/>
              <a:t> These products usually undergo radioactive decay to form secondary fission product nuclei. </a:t>
            </a:r>
          </a:p>
          <a:p>
            <a:pPr eaLnBrk="1" hangingPunct="1">
              <a:defRPr/>
            </a:pPr>
            <a:endParaRPr lang="en-US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44AEC8-28B6-98D5-83E8-CD4797C11F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895350"/>
            <a:ext cx="3075463" cy="188886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C7A0ED5-9F2E-1607-651C-EE6E0CE888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0200" y="2898517"/>
            <a:ext cx="3066641" cy="2225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71074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286753"/>
            <a:ext cx="8229600" cy="857250"/>
          </a:xfrm>
        </p:spPr>
        <p:txBody>
          <a:bodyPr>
            <a:normAutofit/>
          </a:bodyPr>
          <a:lstStyle/>
          <a:p>
            <a:pPr algn="ctr" eaLnBrk="1" hangingPunct="1">
              <a:defRPr/>
            </a:pPr>
            <a:r>
              <a:rPr lang="en-US" sz="3200" dirty="0">
                <a:solidFill>
                  <a:srgbClr val="FF0000"/>
                </a:solidFill>
                <a:latin typeface="+mn-lt"/>
              </a:rPr>
              <a:t>Fission cont’d</a:t>
            </a:r>
          </a:p>
        </p:txBody>
      </p:sp>
      <p:sp>
        <p:nvSpPr>
          <p:cNvPr id="94211" name="Rectangle 3"/>
          <p:cNvSpPr>
            <a:spLocks noGrp="1" noChangeArrowheads="1"/>
          </p:cNvSpPr>
          <p:nvPr>
            <p:ph sz="half" idx="1"/>
          </p:nvPr>
        </p:nvSpPr>
        <p:spPr>
          <a:xfrm>
            <a:off x="152400" y="1047750"/>
            <a:ext cx="4038600" cy="3712744"/>
          </a:xfrm>
        </p:spPr>
        <p:txBody>
          <a:bodyPr>
            <a:noAutofit/>
          </a:bodyPr>
          <a:lstStyle/>
          <a:p>
            <a:pPr marL="198835" indent="-198835">
              <a:lnSpc>
                <a:spcPct val="90000"/>
              </a:lnSpc>
              <a:buFont typeface="Wingdings" panose="05000000000000000000" pitchFamily="2" charset="2"/>
              <a:buChar char="l"/>
            </a:pPr>
            <a:r>
              <a:rPr lang="en-US" altLang="en-US" sz="2400" dirty="0"/>
              <a:t>Example:  If one neutron fissions a </a:t>
            </a:r>
            <a:r>
              <a:rPr lang="en-US" altLang="en-US" sz="2400" baseline="30000" dirty="0"/>
              <a:t>235</a:t>
            </a:r>
            <a:r>
              <a:rPr lang="en-US" altLang="en-US" sz="2400" dirty="0"/>
              <a:t>U, for example it could yield </a:t>
            </a:r>
            <a:r>
              <a:rPr lang="en-US" altLang="en-US" sz="2400" baseline="30000" dirty="0"/>
              <a:t>95</a:t>
            </a:r>
            <a:r>
              <a:rPr lang="en-US" altLang="en-US" sz="2400" dirty="0"/>
              <a:t>Y, </a:t>
            </a:r>
            <a:r>
              <a:rPr lang="en-US" altLang="en-US" sz="2400" baseline="30000" dirty="0"/>
              <a:t>139</a:t>
            </a:r>
            <a:r>
              <a:rPr lang="en-US" altLang="en-US" sz="2400" dirty="0"/>
              <a:t>I, two neutrons, and fission energy. </a:t>
            </a:r>
          </a:p>
          <a:p>
            <a:pPr marL="0" indent="0">
              <a:lnSpc>
                <a:spcPct val="90000"/>
              </a:lnSpc>
              <a:buNone/>
            </a:pPr>
            <a:endParaRPr lang="en-US" altLang="en-US" sz="2400" dirty="0"/>
          </a:p>
          <a:p>
            <a:pPr marL="198835" indent="-198835">
              <a:lnSpc>
                <a:spcPct val="90000"/>
              </a:lnSpc>
              <a:buFont typeface="Wingdings" panose="05000000000000000000" pitchFamily="2" charset="2"/>
              <a:buChar char="l"/>
            </a:pPr>
            <a:r>
              <a:rPr lang="en-US" altLang="en-US" sz="2400" dirty="0"/>
              <a:t>There are some 30 different ways that fission may take place with the production of about 60 primary fission fragments. 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DBECB06-B3EC-3732-4A15-DCDCE96883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494028" y="1047750"/>
            <a:ext cx="4268972" cy="3962400"/>
          </a:xfrm>
        </p:spPr>
        <p:txBody>
          <a:bodyPr>
            <a:normAutofit fontScale="77500" lnSpcReduction="20000"/>
          </a:bodyPr>
          <a:lstStyle/>
          <a:p>
            <a:r>
              <a:rPr lang="en-US" sz="3100" dirty="0"/>
              <a:t>These fragments and the atoms which result from their decay are referred to as fission products</a:t>
            </a:r>
          </a:p>
          <a:p>
            <a:r>
              <a:rPr lang="en-US" sz="3100" dirty="0"/>
              <a:t> Many fission products have found application in medicine, industry, and research</a:t>
            </a:r>
          </a:p>
          <a:p>
            <a:r>
              <a:rPr lang="en-US" sz="3100" dirty="0"/>
              <a:t> A well-known example is </a:t>
            </a:r>
            <a:r>
              <a:rPr lang="en-US" sz="3100" baseline="30000" dirty="0"/>
              <a:t>131</a:t>
            </a:r>
            <a:r>
              <a:rPr lang="en-US" sz="3100" dirty="0"/>
              <a:t>I which is used extensively in medicine as both a diagnostic and therapeutic agent.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478397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/>
          </p:cNvSpPr>
          <p:nvPr>
            <p:ph type="title"/>
          </p:nvPr>
        </p:nvSpPr>
        <p:spPr>
          <a:xfrm>
            <a:off x="1371600" y="348852"/>
            <a:ext cx="6137672" cy="788194"/>
          </a:xfrm>
        </p:spPr>
        <p:txBody>
          <a:bodyPr>
            <a:normAutofit/>
          </a:bodyPr>
          <a:lstStyle/>
          <a:p>
            <a:pPr algn="ctr" eaLnBrk="1" hangingPunct="1">
              <a:defRPr/>
            </a:pPr>
            <a:r>
              <a:rPr lang="en-US" sz="3200" dirty="0">
                <a:solidFill>
                  <a:srgbClr val="FF0000"/>
                </a:solidFill>
              </a:rPr>
              <a:t>Fission cont’d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259682"/>
            <a:ext cx="8915399" cy="3140869"/>
          </a:xfrm>
        </p:spPr>
        <p:txBody>
          <a:bodyPr>
            <a:noAutofit/>
          </a:bodyPr>
          <a:lstStyle/>
          <a:p>
            <a:pPr marL="198882" indent="-198882">
              <a:lnSpc>
                <a:spcPct val="90000"/>
              </a:lnSpc>
              <a:buFont typeface="Wingdings" panose="05000000000000000000" pitchFamily="2" charset="2"/>
              <a:buChar char="l"/>
              <a:defRPr/>
            </a:pPr>
            <a:r>
              <a:rPr lang="en-US" sz="2400" dirty="0"/>
              <a:t>These fragments and the atoms which result from their decay are referred to as fission products</a:t>
            </a:r>
          </a:p>
          <a:p>
            <a:pPr marL="198882" indent="-198882">
              <a:lnSpc>
                <a:spcPct val="90000"/>
              </a:lnSpc>
              <a:buFont typeface="Wingdings" panose="05000000000000000000" pitchFamily="2" charset="2"/>
              <a:buChar char="l"/>
              <a:defRPr/>
            </a:pPr>
            <a:endParaRPr lang="en-US" sz="2400" dirty="0"/>
          </a:p>
          <a:p>
            <a:pPr marL="198882" indent="-198882">
              <a:lnSpc>
                <a:spcPct val="90000"/>
              </a:lnSpc>
              <a:buFont typeface="Wingdings" panose="05000000000000000000" pitchFamily="2" charset="2"/>
              <a:buChar char="l"/>
              <a:defRPr/>
            </a:pPr>
            <a:r>
              <a:rPr lang="en-US" sz="2400" dirty="0"/>
              <a:t> Many fission products have found application in medicine, industry, and research</a:t>
            </a:r>
          </a:p>
          <a:p>
            <a:pPr marL="198882" indent="-198882">
              <a:lnSpc>
                <a:spcPct val="90000"/>
              </a:lnSpc>
              <a:buFont typeface="Wingdings" panose="05000000000000000000" pitchFamily="2" charset="2"/>
              <a:buChar char="l"/>
              <a:defRPr/>
            </a:pPr>
            <a:endParaRPr lang="en-US" sz="2400" dirty="0"/>
          </a:p>
          <a:p>
            <a:pPr marL="198882" indent="-198882">
              <a:lnSpc>
                <a:spcPct val="90000"/>
              </a:lnSpc>
              <a:buFont typeface="Wingdings" panose="05000000000000000000" pitchFamily="2" charset="2"/>
              <a:buChar char="l"/>
              <a:defRPr/>
            </a:pPr>
            <a:r>
              <a:rPr lang="en-US" sz="2400" dirty="0"/>
              <a:t> A well-known example is </a:t>
            </a:r>
            <a:r>
              <a:rPr lang="en-US" sz="2400" baseline="30000" dirty="0"/>
              <a:t>131</a:t>
            </a:r>
            <a:r>
              <a:rPr lang="en-US" sz="2400" dirty="0"/>
              <a:t>I which is used extensively in medicine as both a diagnostic and therapeutic agent.</a:t>
            </a:r>
          </a:p>
          <a:p>
            <a:pPr eaLnBrk="1" hangingPunct="1">
              <a:defRPr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4232713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590550"/>
            <a:ext cx="5829300" cy="4343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9555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1257300"/>
            <a:ext cx="8915400" cy="4171950"/>
          </a:xfrm>
        </p:spPr>
        <p:txBody>
          <a:bodyPr>
            <a:normAutofit/>
          </a:bodyPr>
          <a:lstStyle/>
          <a:p>
            <a:pPr marL="400050" indent="-400050">
              <a:buClr>
                <a:srgbClr val="0000FF"/>
              </a:buClr>
              <a:buNone/>
            </a:pPr>
            <a:r>
              <a:rPr lang="en-US" altLang="en-US" sz="1800" b="1" dirty="0">
                <a:solidFill>
                  <a:srgbClr val="0000FF"/>
                </a:solidFill>
              </a:rPr>
              <a:t> </a:t>
            </a:r>
            <a:r>
              <a:rPr lang="en-US" altLang="en-US" sz="2400" dirty="0"/>
              <a:t>One can manufacture a </a:t>
            </a:r>
            <a:r>
              <a:rPr lang="en-US" altLang="en-US" sz="2400" u="sng" dirty="0"/>
              <a:t>radioactive neutron source</a:t>
            </a:r>
            <a:r>
              <a:rPr lang="en-US" altLang="en-US" sz="2400" dirty="0"/>
              <a:t> by combining an alpha emitting radionuclide such as </a:t>
            </a:r>
            <a:r>
              <a:rPr lang="en-US" altLang="en-US" sz="2400" baseline="30000" dirty="0"/>
              <a:t>210</a:t>
            </a:r>
            <a:r>
              <a:rPr lang="en-US" altLang="en-US" sz="2400" dirty="0"/>
              <a:t>Po, </a:t>
            </a:r>
            <a:r>
              <a:rPr lang="en-US" altLang="en-US" sz="2400" baseline="30000" dirty="0"/>
              <a:t>226</a:t>
            </a:r>
            <a:r>
              <a:rPr lang="en-US" altLang="en-US" sz="2400" dirty="0"/>
              <a:t>Ra or </a:t>
            </a:r>
            <a:r>
              <a:rPr lang="en-US" altLang="en-US" sz="2400" baseline="30000" dirty="0"/>
              <a:t>239</a:t>
            </a:r>
            <a:r>
              <a:rPr lang="en-US" altLang="en-US" sz="2400" dirty="0"/>
              <a:t>Pu with a light metal such as Be or B</a:t>
            </a:r>
          </a:p>
          <a:p>
            <a:pPr marL="400050" indent="-400050">
              <a:buFont typeface="Wingdings" panose="05000000000000000000" pitchFamily="2" charset="2"/>
              <a:buChar char="l"/>
            </a:pPr>
            <a:r>
              <a:rPr lang="en-US" altLang="en-US" sz="2400" dirty="0"/>
              <a:t>The reactions that follow are:</a:t>
            </a:r>
          </a:p>
          <a:p>
            <a:pPr marL="971550" lvl="2" indent="-285750">
              <a:buSzPct val="90000"/>
              <a:buNone/>
            </a:pPr>
            <a:r>
              <a:rPr lang="en-US" altLang="en-US" baseline="30000" dirty="0"/>
              <a:t>		9</a:t>
            </a:r>
            <a:r>
              <a:rPr lang="en-US" altLang="en-US" dirty="0"/>
              <a:t>Be(</a:t>
            </a:r>
            <a:r>
              <a:rPr lang="en-US" altLang="en-US" dirty="0">
                <a:sym typeface="Symbol" panose="05050102010706020507" pitchFamily="18" charset="2"/>
              </a:rPr>
              <a:t></a:t>
            </a:r>
            <a:r>
              <a:rPr lang="en-US" altLang="en-US" dirty="0"/>
              <a:t>, n)</a:t>
            </a:r>
            <a:r>
              <a:rPr lang="en-US" altLang="en-US" baseline="30000" dirty="0"/>
              <a:t>12</a:t>
            </a:r>
            <a:r>
              <a:rPr lang="en-US" altLang="en-US" dirty="0"/>
              <a:t>C</a:t>
            </a:r>
          </a:p>
          <a:p>
            <a:pPr marL="971550" lvl="2" indent="-285750">
              <a:buSzPct val="90000"/>
              <a:buNone/>
            </a:pPr>
            <a:r>
              <a:rPr lang="en-US" altLang="en-US" baseline="30000" dirty="0"/>
              <a:t>		10</a:t>
            </a:r>
            <a:r>
              <a:rPr lang="en-US" altLang="en-US" dirty="0"/>
              <a:t>B(</a:t>
            </a:r>
            <a:r>
              <a:rPr lang="en-US" altLang="en-US" dirty="0">
                <a:sym typeface="Symbol" panose="05050102010706020507" pitchFamily="18" charset="2"/>
              </a:rPr>
              <a:t></a:t>
            </a:r>
            <a:r>
              <a:rPr lang="en-US" altLang="en-US" dirty="0"/>
              <a:t>, n)</a:t>
            </a:r>
            <a:r>
              <a:rPr lang="en-US" altLang="en-US" baseline="30000" dirty="0"/>
              <a:t>13</a:t>
            </a:r>
            <a:r>
              <a:rPr lang="en-US" altLang="en-US" dirty="0"/>
              <a:t>N</a:t>
            </a:r>
          </a:p>
          <a:p>
            <a:pPr marL="971550" lvl="2" indent="-285750">
              <a:buSzPct val="90000"/>
              <a:buNone/>
            </a:pPr>
            <a:r>
              <a:rPr lang="en-US" altLang="en-US" baseline="30000" dirty="0"/>
              <a:t>		11</a:t>
            </a:r>
            <a:r>
              <a:rPr lang="en-US" altLang="en-US" dirty="0"/>
              <a:t>B(</a:t>
            </a:r>
            <a:r>
              <a:rPr lang="en-US" altLang="en-US" dirty="0">
                <a:sym typeface="Symbol" panose="05050102010706020507" pitchFamily="18" charset="2"/>
              </a:rPr>
              <a:t></a:t>
            </a:r>
            <a:r>
              <a:rPr lang="en-US" altLang="en-US" dirty="0"/>
              <a:t>, n)</a:t>
            </a:r>
            <a:r>
              <a:rPr lang="en-US" altLang="en-US" baseline="30000" dirty="0"/>
              <a:t>14</a:t>
            </a:r>
            <a:r>
              <a:rPr lang="en-US" altLang="en-US" dirty="0"/>
              <a:t>N</a:t>
            </a:r>
            <a:endParaRPr lang="en-US" altLang="en-US" sz="2400" dirty="0"/>
          </a:p>
          <a:p>
            <a:pPr marL="400050" indent="-400050">
              <a:buFont typeface="Wingdings" panose="05000000000000000000" pitchFamily="2" charset="2"/>
              <a:buChar char="l"/>
            </a:pPr>
            <a:r>
              <a:rPr lang="en-US" altLang="en-US" sz="2400" dirty="0"/>
              <a:t>There is a continuous energy spectrum</a:t>
            </a:r>
          </a:p>
          <a:p>
            <a:pPr marL="400050" indent="-400050" algn="just">
              <a:buClr>
                <a:srgbClr val="0000FF"/>
              </a:buClr>
              <a:buFont typeface="Wingdings" panose="05000000000000000000" pitchFamily="2" charset="2"/>
              <a:buChar char="l"/>
            </a:pPr>
            <a:endParaRPr lang="en-US" altLang="en-US" sz="1800" b="1" dirty="0">
              <a:latin typeface="Tahoma" panose="020B0604030504040204" pitchFamily="34" charset="0"/>
            </a:endParaRPr>
          </a:p>
          <a:p>
            <a:pPr marL="400050" indent="-400050"/>
            <a:endParaRPr lang="en-US" altLang="en-US" sz="1800" dirty="0"/>
          </a:p>
        </p:txBody>
      </p:sp>
      <p:sp>
        <p:nvSpPr>
          <p:cNvPr id="40963" name="Rectangle 4"/>
          <p:cNvSpPr>
            <a:spLocks noGrp="1" noChangeArrowheads="1"/>
          </p:cNvSpPr>
          <p:nvPr>
            <p:ph type="title"/>
          </p:nvPr>
        </p:nvSpPr>
        <p:spPr>
          <a:xfrm>
            <a:off x="1543050" y="208360"/>
            <a:ext cx="5829300" cy="857250"/>
          </a:xfrm>
        </p:spPr>
        <p:txBody>
          <a:bodyPr>
            <a:normAutofit/>
          </a:bodyPr>
          <a:lstStyle/>
          <a:p>
            <a:pPr algn="ctr"/>
            <a:r>
              <a:rPr lang="en-US" altLang="en-US" sz="3200" dirty="0">
                <a:solidFill>
                  <a:srgbClr val="FF0000"/>
                </a:solidFill>
              </a:rPr>
              <a:t>Sources of Neutrons cont’d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2190750"/>
            <a:ext cx="3505200" cy="1992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9049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1" y="1344617"/>
            <a:ext cx="4038600" cy="322976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0600" y="514350"/>
            <a:ext cx="3765739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5560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4034" name="Object 2"/>
          <p:cNvGraphicFramePr>
            <a:graphicFrameLocks noChangeAspect="1"/>
          </p:cNvGraphicFramePr>
          <p:nvPr/>
        </p:nvGraphicFramePr>
        <p:xfrm>
          <a:off x="1143000" y="1200150"/>
          <a:ext cx="7029450" cy="43707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11487169" imgH="7286586" progId="Word.Document.8">
                  <p:embed/>
                </p:oleObj>
              </mc:Choice>
              <mc:Fallback>
                <p:oleObj name="Document" r:id="rId2" imgW="11487169" imgH="7286586" progId="Word.Document.8">
                  <p:embed/>
                  <p:pic>
                    <p:nvPicPr>
                      <p:cNvPr id="44034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1200150"/>
                        <a:ext cx="7029450" cy="437078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035" name="Rectangle 14"/>
          <p:cNvSpPr>
            <a:spLocks noGrp="1" noChangeArrowheads="1"/>
          </p:cNvSpPr>
          <p:nvPr>
            <p:ph type="title"/>
          </p:nvPr>
        </p:nvSpPr>
        <p:spPr>
          <a:xfrm>
            <a:off x="1600200" y="228600"/>
            <a:ext cx="5829300" cy="857250"/>
          </a:xfrm>
        </p:spPr>
        <p:txBody>
          <a:bodyPr>
            <a:normAutofit/>
          </a:bodyPr>
          <a:lstStyle/>
          <a:p>
            <a:pPr algn="ctr"/>
            <a:r>
              <a:rPr lang="en-US" altLang="en-US" sz="3200" dirty="0">
                <a:solidFill>
                  <a:srgbClr val="FF0000"/>
                </a:solidFill>
              </a:rPr>
              <a:t>Sources of Neutrons (</a:t>
            </a:r>
            <a:r>
              <a:rPr lang="el-GR" altLang="en-US" sz="3200" dirty="0">
                <a:solidFill>
                  <a:srgbClr val="FF0000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α</a:t>
            </a:r>
            <a:r>
              <a:rPr lang="en-US" altLang="en-US" sz="3200" dirty="0">
                <a:solidFill>
                  <a:srgbClr val="FF0000"/>
                </a:solidFill>
              </a:rPr>
              <a:t>,n)</a:t>
            </a:r>
          </a:p>
        </p:txBody>
      </p:sp>
    </p:spTree>
    <p:extLst>
      <p:ext uri="{BB962C8B-B14F-4D97-AF65-F5344CB8AC3E}">
        <p14:creationId xmlns:p14="http://schemas.microsoft.com/office/powerpoint/2010/main" val="2019570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966822"/>
            <a:ext cx="8763000" cy="4043327"/>
          </a:xfrm>
        </p:spPr>
        <p:txBody>
          <a:bodyPr>
            <a:normAutofit lnSpcReduction="10000"/>
          </a:bodyPr>
          <a:lstStyle/>
          <a:p>
            <a:pPr marL="400050" indent="-400050">
              <a:lnSpc>
                <a:spcPct val="90000"/>
              </a:lnSpc>
              <a:buClr>
                <a:srgbClr val="0000FF"/>
              </a:buClr>
              <a:buNone/>
            </a:pPr>
            <a:r>
              <a:rPr lang="en-US" altLang="en-US" sz="1800" b="1" dirty="0">
                <a:solidFill>
                  <a:srgbClr val="0000FF"/>
                </a:solidFill>
              </a:rPr>
              <a:t>     </a:t>
            </a:r>
            <a:r>
              <a:rPr lang="en-US" altLang="en-US" sz="2400" dirty="0"/>
              <a:t>Photoneutron sources using (</a:t>
            </a:r>
            <a:r>
              <a:rPr lang="en-US" altLang="en-US" sz="2400" dirty="0">
                <a:sym typeface="Symbol" panose="05050102010706020507" pitchFamily="18" charset="2"/>
              </a:rPr>
              <a:t></a:t>
            </a:r>
            <a:r>
              <a:rPr lang="en-US" altLang="en-US" sz="2400" dirty="0"/>
              <a:t>,n) reactions</a:t>
            </a:r>
          </a:p>
          <a:p>
            <a:pPr marL="400050" indent="-400050">
              <a:lnSpc>
                <a:spcPct val="90000"/>
              </a:lnSpc>
              <a:buClr>
                <a:srgbClr val="0000FF"/>
              </a:buClr>
              <a:buFont typeface="Wingdings" panose="05000000000000000000" pitchFamily="2" charset="2"/>
              <a:buChar char="l"/>
            </a:pPr>
            <a:endParaRPr lang="en-US" altLang="en-US" sz="2400" dirty="0"/>
          </a:p>
          <a:p>
            <a:pPr marL="400050" indent="-400050">
              <a:lnSpc>
                <a:spcPct val="90000"/>
              </a:lnSpc>
              <a:buFont typeface="Wingdings" panose="05000000000000000000" pitchFamily="2" charset="2"/>
              <a:buChar char="l"/>
            </a:pPr>
            <a:r>
              <a:rPr lang="en-US" altLang="en-US" sz="2400" dirty="0"/>
              <a:t>By choosing radioisotopes with a single </a:t>
            </a:r>
            <a:r>
              <a:rPr lang="en-US" altLang="en-US" sz="2400" dirty="0">
                <a:sym typeface="Symbol" panose="05050102010706020507" pitchFamily="18" charset="2"/>
              </a:rPr>
              <a:t></a:t>
            </a:r>
            <a:r>
              <a:rPr lang="en-US" altLang="en-US" sz="2400" dirty="0"/>
              <a:t>-ray then monoenergetic neutrons can be produced</a:t>
            </a:r>
          </a:p>
          <a:p>
            <a:pPr marL="400050" indent="-400050">
              <a:lnSpc>
                <a:spcPct val="90000"/>
              </a:lnSpc>
              <a:buFont typeface="Wingdings" panose="05000000000000000000" pitchFamily="2" charset="2"/>
              <a:buChar char="l"/>
            </a:pPr>
            <a:endParaRPr lang="en-US" altLang="en-US" sz="2400" dirty="0"/>
          </a:p>
          <a:p>
            <a:pPr marL="400050" indent="-400050">
              <a:lnSpc>
                <a:spcPct val="90000"/>
              </a:lnSpc>
              <a:buFont typeface="Wingdings" panose="05000000000000000000" pitchFamily="2" charset="2"/>
              <a:buChar char="l"/>
            </a:pPr>
            <a:r>
              <a:rPr lang="en-US" altLang="en-US" sz="2400" dirty="0"/>
              <a:t>The sources are produced in an electron accelerator where electrons impinge on a target</a:t>
            </a:r>
          </a:p>
          <a:p>
            <a:pPr marL="400050" indent="-400050">
              <a:lnSpc>
                <a:spcPct val="90000"/>
              </a:lnSpc>
              <a:buFont typeface="Wingdings" panose="05000000000000000000" pitchFamily="2" charset="2"/>
              <a:buChar char="l"/>
            </a:pPr>
            <a:endParaRPr lang="en-US" altLang="en-US" sz="2400" dirty="0">
              <a:sym typeface="Symbol" panose="05050102010706020507" pitchFamily="18" charset="2"/>
            </a:endParaRPr>
          </a:p>
          <a:p>
            <a:pPr marL="400050" indent="-400050">
              <a:lnSpc>
                <a:spcPct val="90000"/>
              </a:lnSpc>
              <a:buFont typeface="Wingdings" panose="05000000000000000000" pitchFamily="2" charset="2"/>
              <a:buChar char="l"/>
            </a:pPr>
            <a:r>
              <a:rPr lang="en-US" altLang="en-US" sz="2400" dirty="0">
                <a:sym typeface="Symbol" panose="05050102010706020507" pitchFamily="18" charset="2"/>
              </a:rPr>
              <a:t></a:t>
            </a:r>
            <a:r>
              <a:rPr lang="en-US" altLang="en-US" sz="2400" dirty="0"/>
              <a:t> 's then interact as follows:</a:t>
            </a:r>
          </a:p>
          <a:p>
            <a:pPr marL="400050" indent="-400050">
              <a:lnSpc>
                <a:spcPct val="90000"/>
              </a:lnSpc>
              <a:buNone/>
            </a:pPr>
            <a:r>
              <a:rPr lang="en-US" altLang="en-US" sz="2400" baseline="30000" dirty="0"/>
              <a:t>		9</a:t>
            </a:r>
            <a:r>
              <a:rPr lang="en-US" altLang="en-US" sz="2400" dirty="0"/>
              <a:t>Be(</a:t>
            </a:r>
            <a:r>
              <a:rPr lang="en-US" altLang="en-US" sz="2400" dirty="0">
                <a:sym typeface="Symbol" panose="05050102010706020507" pitchFamily="18" charset="2"/>
              </a:rPr>
              <a:t></a:t>
            </a:r>
            <a:r>
              <a:rPr lang="en-US" altLang="en-US" sz="2400" dirty="0"/>
              <a:t>,n)</a:t>
            </a:r>
            <a:r>
              <a:rPr lang="en-US" altLang="en-US" sz="2400" baseline="30000" dirty="0"/>
              <a:t>8</a:t>
            </a:r>
            <a:r>
              <a:rPr lang="en-US" altLang="en-US" sz="2400" dirty="0"/>
              <a:t>Be</a:t>
            </a:r>
          </a:p>
          <a:p>
            <a:pPr marL="400050" indent="-400050">
              <a:lnSpc>
                <a:spcPct val="90000"/>
              </a:lnSpc>
              <a:buNone/>
            </a:pPr>
            <a:r>
              <a:rPr lang="en-US" altLang="en-US" sz="2400" baseline="30000" dirty="0"/>
              <a:t>		2</a:t>
            </a:r>
            <a:r>
              <a:rPr lang="en-US" altLang="en-US" sz="2400" dirty="0"/>
              <a:t>H(</a:t>
            </a:r>
            <a:r>
              <a:rPr lang="en-US" altLang="en-US" sz="2400" dirty="0">
                <a:sym typeface="Symbol" panose="05050102010706020507" pitchFamily="18" charset="2"/>
              </a:rPr>
              <a:t></a:t>
            </a:r>
            <a:r>
              <a:rPr lang="en-US" altLang="en-US" sz="2400" dirty="0"/>
              <a:t>,n)</a:t>
            </a:r>
            <a:r>
              <a:rPr lang="en-US" altLang="en-US" sz="2400" baseline="30000" dirty="0"/>
              <a:t>1</a:t>
            </a:r>
            <a:r>
              <a:rPr lang="en-US" altLang="en-US" sz="2400" dirty="0"/>
              <a:t>H</a:t>
            </a:r>
          </a:p>
        </p:txBody>
      </p:sp>
      <p:sp>
        <p:nvSpPr>
          <p:cNvPr id="45059" name="Rectangle 4"/>
          <p:cNvSpPr>
            <a:spLocks noGrp="1" noChangeArrowheads="1"/>
          </p:cNvSpPr>
          <p:nvPr>
            <p:ph type="title"/>
          </p:nvPr>
        </p:nvSpPr>
        <p:spPr>
          <a:xfrm>
            <a:off x="1295400" y="514350"/>
            <a:ext cx="7162800" cy="477441"/>
          </a:xfrm>
        </p:spPr>
        <p:txBody>
          <a:bodyPr>
            <a:noAutofit/>
          </a:bodyPr>
          <a:lstStyle/>
          <a:p>
            <a:pPr algn="ctr"/>
            <a:r>
              <a:rPr lang="en-US" altLang="en-US" sz="3200" dirty="0">
                <a:solidFill>
                  <a:srgbClr val="FF0000"/>
                </a:solidFill>
              </a:rPr>
              <a:t>Sources of Neutrons cont’d</a:t>
            </a:r>
          </a:p>
        </p:txBody>
      </p:sp>
    </p:spTree>
    <p:extLst>
      <p:ext uri="{BB962C8B-B14F-4D97-AF65-F5344CB8AC3E}">
        <p14:creationId xmlns:p14="http://schemas.microsoft.com/office/powerpoint/2010/main" val="210921893"/>
      </p:ext>
    </p:extLst>
  </p:cSld>
  <p:clrMapOvr>
    <a:masterClrMapping/>
  </p:clrMapOvr>
</p:sld>
</file>

<file path=ppt/theme/theme1.xml><?xml version="1.0" encoding="utf-8"?>
<a:theme xmlns:a="http://schemas.openxmlformats.org/drawingml/2006/main" name="16-9 Cove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6-9 Light Background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16-9 White Backgroud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6915</TotalTime>
  <Words>2642</Words>
  <Application>Microsoft Office PowerPoint</Application>
  <PresentationFormat>On-screen Show (16:9)</PresentationFormat>
  <Paragraphs>371</Paragraphs>
  <Slides>59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12</vt:i4>
      </vt:variant>
      <vt:variant>
        <vt:lpstr>Theme</vt:lpstr>
      </vt:variant>
      <vt:variant>
        <vt:i4>3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59</vt:i4>
      </vt:variant>
    </vt:vector>
  </HeadingPairs>
  <TitlesOfParts>
    <vt:vector size="76" baseType="lpstr">
      <vt:lpstr>Arial</vt:lpstr>
      <vt:lpstr>Arial Black</vt:lpstr>
      <vt:lpstr>Calibri</vt:lpstr>
      <vt:lpstr>Cambria Math</vt:lpstr>
      <vt:lpstr>Symbol</vt:lpstr>
      <vt:lpstr>Tahoma</vt:lpstr>
      <vt:lpstr>Times New Roman</vt:lpstr>
      <vt:lpstr>Wingdings</vt:lpstr>
      <vt:lpstr>Wingdings 2</vt:lpstr>
      <vt:lpstr>Wingdings 3</vt:lpstr>
      <vt:lpstr>WP Greek Courier</vt:lpstr>
      <vt:lpstr>WP MathA</vt:lpstr>
      <vt:lpstr>16-9 Cover</vt:lpstr>
      <vt:lpstr>16-9 Light Background</vt:lpstr>
      <vt:lpstr>16-9 White Backgroud</vt:lpstr>
      <vt:lpstr>Document</vt:lpstr>
      <vt:lpstr>Equation</vt:lpstr>
      <vt:lpstr>PowerPoint Presentation</vt:lpstr>
      <vt:lpstr>Neutron Applications</vt:lpstr>
      <vt:lpstr>Sources of Neutrons</vt:lpstr>
      <vt:lpstr> Sources of Neutrons cont’d</vt:lpstr>
      <vt:lpstr>Sources of Neutrons cont’d </vt:lpstr>
      <vt:lpstr>Sources of Neutrons cont’d</vt:lpstr>
      <vt:lpstr>PowerPoint Presentation</vt:lpstr>
      <vt:lpstr>Sources of Neutrons (α,n)</vt:lpstr>
      <vt:lpstr>Sources of Neutrons cont’d</vt:lpstr>
      <vt:lpstr>Sources of Neutrons cont’d</vt:lpstr>
      <vt:lpstr>Sources of Neutrons cont’d</vt:lpstr>
      <vt:lpstr>Neutrons from Spontaneous Nuclear Decay</vt:lpstr>
      <vt:lpstr>Neutrons from Spontaneous Nuclear Decay</vt:lpstr>
      <vt:lpstr>Neutrons are also produced through fusion</vt:lpstr>
      <vt:lpstr>PowerPoint Presentation</vt:lpstr>
      <vt:lpstr>Neutron Energy Ranges</vt:lpstr>
      <vt:lpstr>Classification of Neutrons cont’d</vt:lpstr>
      <vt:lpstr>Classification of Neutrons cont’d</vt:lpstr>
      <vt:lpstr>Classification of Neutrons cont’d</vt:lpstr>
      <vt:lpstr>Neutron Interactions</vt:lpstr>
      <vt:lpstr>Neutron Interactions cont’d</vt:lpstr>
      <vt:lpstr> Neutron Interactions cont’d </vt:lpstr>
      <vt:lpstr> Elastic Scattering</vt:lpstr>
      <vt:lpstr>PowerPoint Presentation</vt:lpstr>
      <vt:lpstr>Elastic Scattering</vt:lpstr>
      <vt:lpstr>Elastic Scattering cont’d</vt:lpstr>
      <vt:lpstr>Inelastic Scattering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Interaction of Neutrons cont’d </vt:lpstr>
      <vt:lpstr>Interaction of Neutrons cont’d</vt:lpstr>
      <vt:lpstr>PowerPoint Presentation</vt:lpstr>
      <vt:lpstr>Interaction of Neutrons cont’d</vt:lpstr>
      <vt:lpstr>Interaction of Neutrons cont’d</vt:lpstr>
      <vt:lpstr>PowerPoint Presentation</vt:lpstr>
      <vt:lpstr>Neutron Activation cont’d</vt:lpstr>
      <vt:lpstr>Neutron Activation cont’d</vt:lpstr>
      <vt:lpstr>Neutron Activation cont’d</vt:lpstr>
      <vt:lpstr>Neutron Activation cont’d</vt:lpstr>
      <vt:lpstr>Neutron Activation cont’d</vt:lpstr>
      <vt:lpstr>Neutron Activation cont’d</vt:lpstr>
      <vt:lpstr>Neutron Activation cont’d</vt:lpstr>
      <vt:lpstr>Neutron Activation cont’d</vt:lpstr>
      <vt:lpstr>Neutron Activation cont’d</vt:lpstr>
      <vt:lpstr>PowerPoint Presentation</vt:lpstr>
      <vt:lpstr>Neutron Activation cont’d</vt:lpstr>
      <vt:lpstr>PowerPoint Presentation</vt:lpstr>
      <vt:lpstr>Charged Particle Emission</vt:lpstr>
      <vt:lpstr>Fission</vt:lpstr>
      <vt:lpstr>Fission </vt:lpstr>
      <vt:lpstr>PowerPoint Presentation</vt:lpstr>
      <vt:lpstr>Distribution of Energy Among Products Released by Fission of 235U </vt:lpstr>
      <vt:lpstr>Fission cont’d</vt:lpstr>
      <vt:lpstr>Fission cont’d</vt:lpstr>
      <vt:lpstr>Fission cont’d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Template</dc:title>
  <dc:subject/>
  <dc:creator>University Marketing and Creative Services</dc:creator>
  <cp:keywords/>
  <dc:description/>
  <cp:lastModifiedBy>Landsberger, Sheldon</cp:lastModifiedBy>
  <cp:revision>456</cp:revision>
  <cp:lastPrinted>2011-01-24T02:49:42Z</cp:lastPrinted>
  <dcterms:created xsi:type="dcterms:W3CDTF">2011-06-30T15:04:08Z</dcterms:created>
  <dcterms:modified xsi:type="dcterms:W3CDTF">2024-09-16T02:35:40Z</dcterms:modified>
  <cp:category/>
</cp:coreProperties>
</file>